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7"/>
  </p:notesMasterIdLst>
  <p:sldIdLst>
    <p:sldId id="256" r:id="rId2"/>
    <p:sldId id="378" r:id="rId3"/>
    <p:sldId id="317" r:id="rId4"/>
    <p:sldId id="365" r:id="rId5"/>
    <p:sldId id="382" r:id="rId6"/>
    <p:sldId id="383" r:id="rId7"/>
    <p:sldId id="384" r:id="rId8"/>
    <p:sldId id="385" r:id="rId9"/>
    <p:sldId id="366" r:id="rId10"/>
    <p:sldId id="367" r:id="rId11"/>
    <p:sldId id="370" r:id="rId12"/>
    <p:sldId id="368" r:id="rId13"/>
    <p:sldId id="369" r:id="rId14"/>
    <p:sldId id="363" r:id="rId15"/>
    <p:sldId id="372" r:id="rId16"/>
    <p:sldId id="373" r:id="rId17"/>
    <p:sldId id="374" r:id="rId18"/>
    <p:sldId id="293" r:id="rId19"/>
    <p:sldId id="295" r:id="rId20"/>
    <p:sldId id="296" r:id="rId21"/>
    <p:sldId id="297" r:id="rId22"/>
    <p:sldId id="375" r:id="rId23"/>
    <p:sldId id="379" r:id="rId24"/>
    <p:sldId id="380" r:id="rId25"/>
    <p:sldId id="3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E0E428"/>
    <a:srgbClr val="013501"/>
    <a:srgbClr val="193501"/>
    <a:srgbClr val="087E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4" autoAdjust="0"/>
    <p:restoredTop sz="94660"/>
  </p:normalViewPr>
  <p:slideViewPr>
    <p:cSldViewPr>
      <p:cViewPr varScale="1">
        <p:scale>
          <a:sx n="65" d="100"/>
          <a:sy n="65" d="100"/>
        </p:scale>
        <p:origin x="-9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Chart%20in%20Microsoft%20PowerPoint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moffitt\AppData\Local\Microsoft\Windows\Temporary%20Internet%20Files\Content.Outlook\BENLVC4W\BoardMaterials20131002_Tuition%20Revenue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moffitt\AppData\Local\Microsoft\Windows\Temporary%20Internet%20Files\Content.Outlook\BENLVC4W\BoardMaterials20131002_Tuition%20Revenue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5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28363458616256"/>
          <c:y val="7.7045548732245783E-2"/>
          <c:w val="0.85397876884822599"/>
          <c:h val="0.8270135252232226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'[Chart in Microsoft PowerPoint]Chart - State Appropriation'!$A$5</c:f>
              <c:strCache>
                <c:ptCount val="1"/>
                <c:pt idx="0">
                  <c:v>Government Appropriation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'[Chart in Microsoft PowerPoint]Chart - State Appropriation'!$B$4:$H$4</c:f>
              <c:strCache>
                <c:ptCount val="7"/>
                <c:pt idx="0">
                  <c:v>FY2008</c:v>
                </c:pt>
                <c:pt idx="1">
                  <c:v>FY2009</c:v>
                </c:pt>
                <c:pt idx="2">
                  <c:v>FY2010</c:v>
                </c:pt>
                <c:pt idx="3">
                  <c:v>FY2011</c:v>
                </c:pt>
                <c:pt idx="4">
                  <c:v>FY2012</c:v>
                </c:pt>
                <c:pt idx="5">
                  <c:v>FY2013</c:v>
                </c:pt>
                <c:pt idx="6">
                  <c:v>FY2014</c:v>
                </c:pt>
              </c:strCache>
            </c:strRef>
          </c:cat>
          <c:val>
            <c:numRef>
              <c:f>'[Chart in Microsoft PowerPoint]Chart - State Appropriation'!$B$5:$H$5</c:f>
              <c:numCache>
                <c:formatCode>_("$"* #,##0.0_);_("$"* \(#,##0.0\);_("$"* "-"??_);_(@_)</c:formatCode>
                <c:ptCount val="7"/>
                <c:pt idx="0">
                  <c:v>80.099999999999994</c:v>
                </c:pt>
                <c:pt idx="1">
                  <c:v>73.099999999999994</c:v>
                </c:pt>
                <c:pt idx="2">
                  <c:v>66.8</c:v>
                </c:pt>
                <c:pt idx="3">
                  <c:v>66.5</c:v>
                </c:pt>
                <c:pt idx="4">
                  <c:v>43.7</c:v>
                </c:pt>
                <c:pt idx="5">
                  <c:v>46.4</c:v>
                </c:pt>
                <c:pt idx="6">
                  <c:v>47.8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6530304"/>
        <c:axId val="146531840"/>
        <c:axId val="0"/>
      </c:bar3DChart>
      <c:catAx>
        <c:axId val="146530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146531840"/>
        <c:crosses val="autoZero"/>
        <c:auto val="1"/>
        <c:lblAlgn val="ctr"/>
        <c:lblOffset val="100"/>
        <c:noMultiLvlLbl val="0"/>
      </c:catAx>
      <c:valAx>
        <c:axId val="146531840"/>
        <c:scaling>
          <c:orientation val="minMax"/>
        </c:scaling>
        <c:delete val="0"/>
        <c:axPos val="l"/>
        <c:majorGridlines/>
        <c:numFmt formatCode="_(&quot;$&quot;* #,##0.0_);_(&quot;$&quot;* \(#,##0.0\);_(&quot;$&quot;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1465303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>
                <a:solidFill>
                  <a:schemeClr val="bg1"/>
                </a:solidFill>
              </a:defRPr>
            </a:pPr>
            <a:r>
              <a:rPr lang="en-US" sz="1400" dirty="0">
                <a:solidFill>
                  <a:schemeClr val="bg1"/>
                </a:solidFill>
              </a:rPr>
              <a:t>FY2004 - Revenue Breakdown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cat>
            <c:strRef>
              <c:f>report!$F$5:$H$5</c:f>
              <c:strCache>
                <c:ptCount val="3"/>
                <c:pt idx="0">
                  <c:v>Nonresident Tuition as % of Total Three sources</c:v>
                </c:pt>
                <c:pt idx="1">
                  <c:v>Resident Tuition as % of Total Three sources</c:v>
                </c:pt>
                <c:pt idx="2">
                  <c:v>State Appropriation as % of Total Three sources</c:v>
                </c:pt>
              </c:strCache>
            </c:strRef>
          </c:cat>
          <c:val>
            <c:numRef>
              <c:f>report!$F$6:$H$6</c:f>
              <c:numCache>
                <c:formatCode>0.0%</c:formatCode>
                <c:ptCount val="3"/>
                <c:pt idx="0">
                  <c:v>0.33950150852110572</c:v>
                </c:pt>
                <c:pt idx="1">
                  <c:v>0.32201897203120328</c:v>
                </c:pt>
                <c:pt idx="2">
                  <c:v>0.338479519447691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 dirty="0">
                <a:solidFill>
                  <a:schemeClr val="bg1"/>
                </a:solidFill>
              </a:rPr>
              <a:t>FY2013 - Revenue Breakdown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cat>
            <c:strRef>
              <c:f>report!$F$5:$H$5</c:f>
              <c:strCache>
                <c:ptCount val="3"/>
                <c:pt idx="0">
                  <c:v>Nonresident Tuition as % of Total Three sources</c:v>
                </c:pt>
                <c:pt idx="1">
                  <c:v>Resident Tuition as % of Total Three sources</c:v>
                </c:pt>
                <c:pt idx="2">
                  <c:v>State Appropriation as % of Total Three sources</c:v>
                </c:pt>
              </c:strCache>
            </c:strRef>
          </c:cat>
          <c:val>
            <c:numRef>
              <c:f>report!$F$15:$H$15</c:f>
              <c:numCache>
                <c:formatCode>0.0%</c:formatCode>
                <c:ptCount val="3"/>
                <c:pt idx="0">
                  <c:v>0.59295582683966253</c:v>
                </c:pt>
                <c:pt idx="1">
                  <c:v>0.29208330863249521</c:v>
                </c:pt>
                <c:pt idx="2">
                  <c:v>0.11496086452784232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 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187664041994751"/>
          <c:y val="0.24572944006999126"/>
          <c:w val="0.8559975940507436"/>
          <c:h val="0.632711796442111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Sheet1!$B$5</c:f>
              <c:strCache>
                <c:ptCount val="1"/>
                <c:pt idx="0">
                  <c:v>E&amp;G Fund Balance (millions of dollars) </c:v>
                </c:pt>
              </c:strCache>
            </c:strRef>
          </c:tx>
          <c:spPr>
            <a:solidFill>
              <a:srgbClr val="FFFF66"/>
            </a:solidFill>
          </c:spPr>
          <c:invertIfNegative val="0"/>
          <c:cat>
            <c:strRef>
              <c:f>Sheet1!$C$4:$G$4</c:f>
              <c:strCache>
                <c:ptCount val="5"/>
                <c:pt idx="0">
                  <c:v>End of FY09 (4.6%)</c:v>
                </c:pt>
                <c:pt idx="1">
                  <c:v>End of FY10 (11.1%)</c:v>
                </c:pt>
                <c:pt idx="2">
                  <c:v>End of FY11 (14.7%)</c:v>
                </c:pt>
                <c:pt idx="3">
                  <c:v>End of FY12 (15.6%)</c:v>
                </c:pt>
                <c:pt idx="4">
                  <c:v>Projected End of FY13 (14.7%)</c:v>
                </c:pt>
              </c:strCache>
            </c:strRef>
          </c:cat>
          <c:val>
            <c:numRef>
              <c:f>Sheet1!$C$5:$G$5</c:f>
              <c:numCache>
                <c:formatCode>"$"#,##0.0_);[Red]\("$"#,##0.0\)</c:formatCode>
                <c:ptCount val="5"/>
                <c:pt idx="0">
                  <c:v>13.9</c:v>
                </c:pt>
                <c:pt idx="1">
                  <c:v>37.4</c:v>
                </c:pt>
                <c:pt idx="2">
                  <c:v>56.1</c:v>
                </c:pt>
                <c:pt idx="3">
                  <c:v>62.9</c:v>
                </c:pt>
                <c:pt idx="4">
                  <c:v>62.9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6608256"/>
        <c:axId val="76609792"/>
        <c:axId val="0"/>
      </c:bar3DChart>
      <c:catAx>
        <c:axId val="766082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76609792"/>
        <c:crosses val="autoZero"/>
        <c:auto val="1"/>
        <c:lblAlgn val="ctr"/>
        <c:lblOffset val="100"/>
        <c:noMultiLvlLbl val="0"/>
      </c:catAx>
      <c:valAx>
        <c:axId val="76609792"/>
        <c:scaling>
          <c:orientation val="minMax"/>
        </c:scaling>
        <c:delete val="0"/>
        <c:axPos val="l"/>
        <c:majorGridlines/>
        <c:numFmt formatCode="&quot;$&quot;#,##0.0_);[Red]\(&quot;$&quot;#,##0.0\)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766082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E&amp;G Carry Forward into FY09</a:t>
            </a:r>
          </a:p>
          <a:p>
            <a:pPr>
              <a:defRPr/>
            </a:pP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numFmt formatCode="0.0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'E&amp;G Carry Forward Summary'!$A$4:$A$12</c:f>
              <c:strCache>
                <c:ptCount val="9"/>
                <c:pt idx="0">
                  <c:v>President's Office</c:v>
                </c:pt>
                <c:pt idx="1">
                  <c:v>Senior VP &amp; Provost</c:v>
                </c:pt>
                <c:pt idx="2">
                  <c:v>Schools &amp; Colleges</c:v>
                </c:pt>
                <c:pt idx="3">
                  <c:v>VP - Academic Affairs</c:v>
                </c:pt>
                <c:pt idx="4">
                  <c:v>VP - Finance &amp; Admin</c:v>
                </c:pt>
                <c:pt idx="5">
                  <c:v>VP - Research &amp; Graduate School</c:v>
                </c:pt>
                <c:pt idx="6">
                  <c:v>VP - Student Affairs</c:v>
                </c:pt>
                <c:pt idx="7">
                  <c:v>VP University Development</c:v>
                </c:pt>
                <c:pt idx="8">
                  <c:v>VP - University Relations</c:v>
                </c:pt>
              </c:strCache>
            </c:strRef>
          </c:cat>
          <c:val>
            <c:numRef>
              <c:f>'E&amp;G Carry Forward Summary'!$B$4:$B$12</c:f>
              <c:numCache>
                <c:formatCode>0.00%</c:formatCode>
                <c:ptCount val="9"/>
                <c:pt idx="0">
                  <c:v>4.7508662489929758E-3</c:v>
                </c:pt>
                <c:pt idx="1">
                  <c:v>3.8949001498448078E-2</c:v>
                </c:pt>
                <c:pt idx="2">
                  <c:v>0.46173210479461468</c:v>
                </c:pt>
                <c:pt idx="3">
                  <c:v>0.20280625640241634</c:v>
                </c:pt>
                <c:pt idx="4">
                  <c:v>9.6841809701337128E-2</c:v>
                </c:pt>
                <c:pt idx="5">
                  <c:v>0.14900087284220959</c:v>
                </c:pt>
                <c:pt idx="6">
                  <c:v>3.510628692654038E-2</c:v>
                </c:pt>
                <c:pt idx="7">
                  <c:v>3.2306845981304884E-3</c:v>
                </c:pt>
                <c:pt idx="8">
                  <c:v>7.582116987310367E-3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9525738073724388"/>
          <c:y val="0.13548050775225262"/>
          <c:w val="0.38717821645245171"/>
          <c:h val="0.83519233501095869"/>
        </c:manualLayout>
      </c:layout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Projected E&amp;G Carry Forward into FY14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2"/>
              <c:numFmt formatCode="0.00%" sourceLinked="0"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'E&amp;G Carry Forward Summary'!$G$4:$G$12</c:f>
              <c:numCache>
                <c:formatCode>0.00%</c:formatCode>
                <c:ptCount val="9"/>
                <c:pt idx="0">
                  <c:v>1.5460360711730067E-2</c:v>
                </c:pt>
                <c:pt idx="1">
                  <c:v>5.0368448902027373E-2</c:v>
                </c:pt>
                <c:pt idx="2">
                  <c:v>0.63962728372023958</c:v>
                </c:pt>
                <c:pt idx="3">
                  <c:v>0.18201145256479193</c:v>
                </c:pt>
                <c:pt idx="4">
                  <c:v>4.7062149093855386E-2</c:v>
                </c:pt>
                <c:pt idx="5">
                  <c:v>4.1049297596152667E-2</c:v>
                </c:pt>
                <c:pt idx="6">
                  <c:v>8.9311299902005339E-3</c:v>
                </c:pt>
                <c:pt idx="7">
                  <c:v>1.0324728678818221E-4</c:v>
                </c:pt>
                <c:pt idx="8">
                  <c:v>1.5386630134214334E-2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FF66"/>
            </a:solidFill>
          </c:spPr>
          <c:invertIfNegative val="0"/>
          <c:cat>
            <c:strRef>
              <c:f>UNA!$C$4:$G$4</c:f>
              <c:strCache>
                <c:ptCount val="5"/>
                <c:pt idx="0">
                  <c:v>End of FY09</c:v>
                </c:pt>
                <c:pt idx="1">
                  <c:v>End of FY10</c:v>
                </c:pt>
                <c:pt idx="2">
                  <c:v>End of FY11</c:v>
                </c:pt>
                <c:pt idx="3">
                  <c:v>End of FY12</c:v>
                </c:pt>
                <c:pt idx="4">
                  <c:v>Estimate - End of FY13</c:v>
                </c:pt>
              </c:strCache>
            </c:strRef>
          </c:cat>
          <c:val>
            <c:numRef>
              <c:f>UNA!$C$5:$G$5</c:f>
              <c:numCache>
                <c:formatCode>_("$"* #,##0_);_("$"* \(#,##0\);_("$"* "-"_);_(@_)</c:formatCode>
                <c:ptCount val="5"/>
                <c:pt idx="0">
                  <c:v>29197</c:v>
                </c:pt>
                <c:pt idx="1">
                  <c:v>55290</c:v>
                </c:pt>
                <c:pt idx="2" formatCode="_(&quot;$&quot;* #,##0_);_(&quot;$&quot;* \(#,##0\);_(&quot;$&quot;* &quot;-&quot;??_);_(@_)">
                  <c:v>88981</c:v>
                </c:pt>
                <c:pt idx="3" formatCode="_(&quot;$&quot;* #,##0_);_(&quot;$&quot;* \(#,##0\);_(&quot;$&quot;* &quot;-&quot;??_);_(@_)">
                  <c:v>101815</c:v>
                </c:pt>
                <c:pt idx="4" formatCode="_(&quot;$&quot;* #,##0_);_(&quot;$&quot;* \(#,##0\);_(&quot;$&quot;* &quot;-&quot;??_);_(@_)">
                  <c:v>104708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746176"/>
        <c:axId val="77747712"/>
      </c:barChart>
      <c:catAx>
        <c:axId val="777461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77747712"/>
        <c:crosses val="autoZero"/>
        <c:auto val="1"/>
        <c:lblAlgn val="ctr"/>
        <c:lblOffset val="100"/>
        <c:noMultiLvlLbl val="0"/>
      </c:catAx>
      <c:valAx>
        <c:axId val="77747712"/>
        <c:scaling>
          <c:orientation val="minMax"/>
        </c:scaling>
        <c:delete val="0"/>
        <c:axPos val="l"/>
        <c:majorGridlines/>
        <c:numFmt formatCode="_(&quot;$&quot;* #,##0_);_(&quot;$&quot;* \(#,##0\);_(&quot;$&quot;* &quot;-&quot;_);_(@_)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777461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177938695163"/>
          <c:y val="4.8350137635234797E-2"/>
          <c:w val="0.88489348987626404"/>
          <c:h val="0.8108792650918640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Actual</c:v>
                </c:pt>
              </c:strCache>
            </c:strRef>
          </c:tx>
          <c:spPr>
            <a:solidFill>
              <a:srgbClr val="087E27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numFmt formatCode="#,##0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FY2008 (Fall)</c:v>
                </c:pt>
                <c:pt idx="1">
                  <c:v>FY2009 (Fall)</c:v>
                </c:pt>
                <c:pt idx="2">
                  <c:v>FY2010 (Fall)</c:v>
                </c:pt>
                <c:pt idx="3">
                  <c:v>FY2011 (Fall)</c:v>
                </c:pt>
                <c:pt idx="4">
                  <c:v>FY 2012 (Fall)</c:v>
                </c:pt>
                <c:pt idx="5">
                  <c:v>FY 2013 (Fall)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20376</c:v>
                </c:pt>
                <c:pt idx="1">
                  <c:v>21507</c:v>
                </c:pt>
                <c:pt idx="2">
                  <c:v>22386</c:v>
                </c:pt>
                <c:pt idx="3">
                  <c:v>23389</c:v>
                </c:pt>
                <c:pt idx="4">
                  <c:v>24398</c:v>
                </c:pt>
                <c:pt idx="5">
                  <c:v>24591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Projected</c:v>
                </c:pt>
              </c:strCache>
            </c:strRef>
          </c:tx>
          <c:spPr>
            <a:solidFill>
              <a:srgbClr val="FFFF00"/>
            </a:solidFill>
            <a:ln w="25400">
              <a:solidFill>
                <a:srgbClr val="00B050"/>
              </a:solidFill>
            </a:ln>
          </c:spPr>
          <c:invertIfNegative val="0"/>
          <c:dLbls>
            <c:dLbl>
              <c:idx val="4"/>
              <c:tx>
                <c:rich>
                  <a:bodyPr/>
                  <a:lstStyle/>
                  <a:p>
                    <a:r>
                      <a:rPr lang="en-US" smtClean="0"/>
                      <a:t>24,447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FY2008 (Fall)</c:v>
                </c:pt>
                <c:pt idx="1">
                  <c:v>FY2009 (Fall)</c:v>
                </c:pt>
                <c:pt idx="2">
                  <c:v>FY2010 (Fall)</c:v>
                </c:pt>
                <c:pt idx="3">
                  <c:v>FY2011 (Fall)</c:v>
                </c:pt>
                <c:pt idx="4">
                  <c:v>FY 2012 (Fall)</c:v>
                </c:pt>
                <c:pt idx="5">
                  <c:v>FY 2013 (Fall)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89415680"/>
        <c:axId val="89417216"/>
      </c:barChart>
      <c:catAx>
        <c:axId val="894156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rgbClr val="FFFFFF"/>
                </a:solidFill>
              </a:defRPr>
            </a:pPr>
            <a:endParaRPr lang="en-US"/>
          </a:p>
        </c:txPr>
        <c:crossAx val="89417216"/>
        <c:crosses val="autoZero"/>
        <c:auto val="1"/>
        <c:lblAlgn val="ctr"/>
        <c:lblOffset val="100"/>
        <c:noMultiLvlLbl val="0"/>
      </c:catAx>
      <c:valAx>
        <c:axId val="89417216"/>
        <c:scaling>
          <c:orientation val="minMax"/>
          <c:min val="18000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 b="0">
                <a:solidFill>
                  <a:srgbClr val="FFFFFF"/>
                </a:solidFill>
              </a:defRPr>
            </a:pPr>
            <a:endParaRPr lang="en-US"/>
          </a:p>
        </c:txPr>
        <c:crossAx val="894156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535338203206499"/>
          <c:y val="5.7925653315074703E-2"/>
          <c:w val="0.85464661796793495"/>
          <c:h val="0.79750313819468199"/>
        </c:manualLayout>
      </c:layout>
      <c:lineChart>
        <c:grouping val="standard"/>
        <c:varyColors val="0"/>
        <c:ser>
          <c:idx val="0"/>
          <c:order val="0"/>
          <c:spPr>
            <a:ln w="63500"/>
          </c:spPr>
          <c:marker>
            <c:symbol val="none"/>
          </c:marker>
          <c:cat>
            <c:strRef>
              <c:f>counts!$G$39:$G$44</c:f>
              <c:strCache>
                <c:ptCount val="6"/>
                <c:pt idx="0">
                  <c:v>FY2008</c:v>
                </c:pt>
                <c:pt idx="1">
                  <c:v>FY2009</c:v>
                </c:pt>
                <c:pt idx="2">
                  <c:v>FY2010</c:v>
                </c:pt>
                <c:pt idx="3">
                  <c:v>FY2011</c:v>
                </c:pt>
                <c:pt idx="4">
                  <c:v>FY2012</c:v>
                </c:pt>
                <c:pt idx="5">
                  <c:v>FY2013</c:v>
                </c:pt>
              </c:strCache>
            </c:strRef>
          </c:cat>
          <c:val>
            <c:numRef>
              <c:f>counts!$H$39:$H$44</c:f>
              <c:numCache>
                <c:formatCode>_(* #,##0.00_);_(* \(#,##0.00\);_(* "-"??_);_(@_)</c:formatCode>
                <c:ptCount val="6"/>
                <c:pt idx="0">
                  <c:v>31.738317757009341</c:v>
                </c:pt>
                <c:pt idx="1">
                  <c:v>33.292569659442727</c:v>
                </c:pt>
                <c:pt idx="2">
                  <c:v>33.918181818181822</c:v>
                </c:pt>
                <c:pt idx="3">
                  <c:v>34.244509516837468</c:v>
                </c:pt>
                <c:pt idx="4">
                  <c:v>35.004304160688648</c:v>
                </c:pt>
                <c:pt idx="5">
                  <c:v>34.393006993006999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296320"/>
        <c:axId val="90297856"/>
      </c:lineChart>
      <c:catAx>
        <c:axId val="902963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FFFFFF"/>
                </a:solidFill>
              </a:defRPr>
            </a:pPr>
            <a:endParaRPr lang="en-US"/>
          </a:p>
        </c:txPr>
        <c:crossAx val="90297856"/>
        <c:crosses val="autoZero"/>
        <c:auto val="1"/>
        <c:lblAlgn val="ctr"/>
        <c:lblOffset val="100"/>
        <c:noMultiLvlLbl val="0"/>
      </c:catAx>
      <c:valAx>
        <c:axId val="90297856"/>
        <c:scaling>
          <c:orientation val="minMax"/>
        </c:scaling>
        <c:delete val="0"/>
        <c:axPos val="l"/>
        <c:majorGridlines/>
        <c:numFmt formatCode="_(* #,##0.00_);_(* \(#,##0.00\);_(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FFFFFF"/>
                </a:solidFill>
              </a:defRPr>
            </a:pPr>
            <a:endParaRPr lang="en-US"/>
          </a:p>
        </c:txPr>
        <c:crossAx val="90296320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0.33036</cdr:x>
      <cdr:y>0.96341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19400" y="6019800"/>
          <a:ext cx="57150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en-US" sz="1000" dirty="0" smtClean="0">
              <a:solidFill>
                <a:srgbClr val="FFFFFF"/>
              </a:solidFill>
            </a:rPr>
            <a:t>UO Office of Enrollment Management, November 4, 2011</a:t>
          </a:r>
        </a:p>
        <a:p xmlns:a="http://schemas.openxmlformats.org/drawingml/2006/main">
          <a:pPr algn="r"/>
          <a:endParaRPr lang="en-US" sz="1100" dirty="0">
            <a:solidFill>
              <a:srgbClr val="FFFFFF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DD4DA3-7DDD-498A-A368-0B3629AE57E7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F0ED1-5358-43C8-B934-BB0CE88FE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220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5D086-2CC6-4DA9-A577-018AE3ED3B0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596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BBD3-502F-43B9-B209-DB9FA5F5FC35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C3D8-617A-49FE-AEBF-FC05D7333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600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BBD3-502F-43B9-B209-DB9FA5F5FC35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C3D8-617A-49FE-AEBF-FC05D7333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56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BBD3-502F-43B9-B209-DB9FA5F5FC35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C3D8-617A-49FE-AEBF-FC05D7333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034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chemeClr val="bg1">
                    <a:lumMod val="65000"/>
                  </a:schemeClr>
                </a:solidFill>
              </a:defRPr>
            </a:lvl2pPr>
            <a:lvl3pPr>
              <a:defRPr>
                <a:solidFill>
                  <a:schemeClr val="bg1">
                    <a:lumMod val="65000"/>
                  </a:schemeClr>
                </a:solidFill>
              </a:defRPr>
            </a:lvl3pPr>
            <a:lvl4pPr>
              <a:defRPr>
                <a:solidFill>
                  <a:schemeClr val="bg1">
                    <a:lumMod val="65000"/>
                  </a:schemeClr>
                </a:solidFill>
              </a:defRPr>
            </a:lvl4pPr>
            <a:lvl5pPr>
              <a:defRPr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BBD3-502F-43B9-B209-DB9FA5F5FC35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C3D8-617A-49FE-AEBF-FC05D7333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338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BBD3-502F-43B9-B209-DB9FA5F5FC35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C3D8-617A-49FE-AEBF-FC05D7333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93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BBD3-502F-43B9-B209-DB9FA5F5FC35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C3D8-617A-49FE-AEBF-FC05D7333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067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BBD3-502F-43B9-B209-DB9FA5F5FC35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C3D8-617A-49FE-AEBF-FC05D7333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070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BBD3-502F-43B9-B209-DB9FA5F5FC35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C3D8-617A-49FE-AEBF-FC05D7333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42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BBD3-502F-43B9-B209-DB9FA5F5FC35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C3D8-617A-49FE-AEBF-FC05D7333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56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BBD3-502F-43B9-B209-DB9FA5F5FC35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C3D8-617A-49FE-AEBF-FC05D7333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997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BBD3-502F-43B9-B209-DB9FA5F5FC35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C3D8-617A-49FE-AEBF-FC05D7333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14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0">
              <a:srgbClr val="013501"/>
            </a:gs>
            <a:gs pos="100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2BBD3-502F-43B9-B209-DB9FA5F5FC35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1C3D8-617A-49FE-AEBF-FC05D733384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76200" y="1447800"/>
            <a:ext cx="9296400" cy="762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7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Officers </a:t>
            </a:r>
            <a:r>
              <a:rPr lang="en-US" dirty="0" smtClean="0"/>
              <a:t>of Administration </a:t>
            </a:r>
            <a:br>
              <a:rPr lang="en-US" dirty="0" smtClean="0"/>
            </a:br>
            <a:r>
              <a:rPr lang="en-US" dirty="0" smtClean="0"/>
              <a:t> Annual Meeting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October </a:t>
            </a:r>
            <a:r>
              <a:rPr lang="en-US" dirty="0" smtClean="0"/>
              <a:t>10th</a:t>
            </a:r>
            <a:r>
              <a:rPr lang="en-US" dirty="0" smtClean="0"/>
              <a:t>, 2013</a:t>
            </a:r>
            <a:endParaRPr lang="en-US" dirty="0"/>
          </a:p>
        </p:txBody>
      </p:sp>
      <p:pic>
        <p:nvPicPr>
          <p:cNvPr id="4" name="Picture 3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5334000"/>
            <a:ext cx="4038600" cy="787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601635" y="1002268"/>
            <a:ext cx="237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389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2787532"/>
              </p:ext>
            </p:extLst>
          </p:nvPr>
        </p:nvGraphicFramePr>
        <p:xfrm>
          <a:off x="457200" y="304800"/>
          <a:ext cx="8229600" cy="5821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E&amp;G Fund Balance</a:t>
            </a:r>
            <a:br>
              <a:rPr lang="en-US" dirty="0" smtClean="0"/>
            </a:br>
            <a:r>
              <a:rPr lang="en-US" dirty="0" smtClean="0"/>
              <a:t>(millions)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02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E&amp;G Carry Forward Balances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3033497"/>
              </p:ext>
            </p:extLst>
          </p:nvPr>
        </p:nvGraphicFramePr>
        <p:xfrm>
          <a:off x="381000" y="2133600"/>
          <a:ext cx="48768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4386212"/>
              </p:ext>
            </p:extLst>
          </p:nvPr>
        </p:nvGraphicFramePr>
        <p:xfrm>
          <a:off x="4648200" y="2133600"/>
          <a:ext cx="47244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3738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3276600"/>
            <a:ext cx="2362200" cy="2667000"/>
          </a:xfrm>
          <a:prstGeom prst="rect">
            <a:avLst/>
          </a:prstGeom>
          <a:solidFill>
            <a:srgbClr val="FFFF6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133600" y="3429000"/>
            <a:ext cx="19812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School &amp; College Budgets</a:t>
            </a:r>
          </a:p>
          <a:p>
            <a:pPr algn="ctr"/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772400" cy="1143000"/>
          </a:xfrm>
          <a:noFill/>
        </p:spPr>
        <p:txBody>
          <a:bodyPr/>
          <a:lstStyle/>
          <a:p>
            <a:pPr algn="l" eaLnBrk="1" hangingPunct="1"/>
            <a:r>
              <a:rPr lang="en-US" sz="4000" b="1" dirty="0" smtClean="0"/>
              <a:t>UO Budget Structure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2FFAA82-E134-4EDD-9D91-16F508C2DAAA}" type="slidenum">
              <a:rPr lang="en-US" sz="1400" smtClean="0"/>
              <a:pPr eaLnBrk="1" hangingPunct="1"/>
              <a:t>12</a:t>
            </a:fld>
            <a:endParaRPr lang="en-US" sz="1400" smtClean="0"/>
          </a:p>
        </p:txBody>
      </p:sp>
      <p:sp>
        <p:nvSpPr>
          <p:cNvPr id="3" name="TextBox 2"/>
          <p:cNvSpPr txBox="1"/>
          <p:nvPr/>
        </p:nvSpPr>
        <p:spPr>
          <a:xfrm>
            <a:off x="2139006" y="1688068"/>
            <a:ext cx="1213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chemeClr val="bg1"/>
                </a:solidFill>
              </a:rPr>
              <a:t>E&amp;G Funds</a:t>
            </a:r>
            <a:endParaRPr lang="en-US" u="sng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9200" y="1676400"/>
            <a:ext cx="1345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chemeClr val="bg1"/>
                </a:solidFill>
              </a:rPr>
              <a:t>Other Funds</a:t>
            </a:r>
            <a:endParaRPr lang="en-US" u="sng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33600" y="4267200"/>
            <a:ext cx="19812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Central Admin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Budgets</a:t>
            </a:r>
          </a:p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133600" y="5105400"/>
            <a:ext cx="19812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Institutional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Expenses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(Debt, assessments, utilities, leases)</a:t>
            </a:r>
          </a:p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905000" y="2017693"/>
            <a:ext cx="2650213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1"/>
                </a:solidFill>
              </a:rPr>
              <a:t>Tuition revenue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1"/>
                </a:solidFill>
              </a:rPr>
              <a:t>State Appropriation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1"/>
                </a:solidFill>
              </a:rPr>
              <a:t>F&amp;A Return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1"/>
                </a:solidFill>
              </a:rPr>
              <a:t>Overhead revenue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1"/>
                </a:solidFill>
              </a:rPr>
              <a:t>Fee revenue, interest earnings</a:t>
            </a:r>
            <a:endParaRPr lang="en-US" sz="1400" i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76800" y="1981200"/>
            <a:ext cx="2797754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1"/>
                </a:solidFill>
              </a:rPr>
              <a:t>Grants and Contracts revenue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1"/>
                </a:solidFill>
              </a:rPr>
              <a:t>Auxiliary Revenue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1"/>
                </a:solidFill>
              </a:rPr>
              <a:t>Service Center Revenue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1"/>
                </a:solidFill>
              </a:rPr>
              <a:t>Designated Operations Revenue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1"/>
                </a:solidFill>
              </a:rPr>
              <a:t>Restricted gifts</a:t>
            </a:r>
            <a:endParaRPr lang="en-US" sz="1400" i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953000" y="3276600"/>
            <a:ext cx="2362200" cy="33528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105400" y="3429000"/>
            <a:ext cx="19812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sz="1400" dirty="0" smtClean="0"/>
              <a:t>Grants &amp; Contracts</a:t>
            </a:r>
          </a:p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105400" y="4267200"/>
            <a:ext cx="19812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sz="1400" dirty="0" smtClean="0"/>
              <a:t>Plant Funds</a:t>
            </a:r>
          </a:p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105400" y="5105400"/>
            <a:ext cx="1981200" cy="685800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Auxiliary, Service Centers, and Designated Ops Funds</a:t>
            </a:r>
          </a:p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105400" y="5867400"/>
            <a:ext cx="19812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sz="1400" dirty="0" smtClean="0"/>
              <a:t>Restricted Gifts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39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Unrestricted Net Assets</a:t>
            </a:r>
            <a:br>
              <a:rPr lang="en-US" dirty="0" smtClean="0"/>
            </a:br>
            <a:r>
              <a:rPr lang="en-US" dirty="0" smtClean="0"/>
              <a:t>(thousands)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9225412"/>
              </p:ext>
            </p:extLst>
          </p:nvPr>
        </p:nvGraphicFramePr>
        <p:xfrm>
          <a:off x="762000" y="1600201"/>
          <a:ext cx="79248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52600" y="5486400"/>
            <a:ext cx="8040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2.5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Weeks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4534" y="5486400"/>
            <a:ext cx="8040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  <a:r>
              <a:rPr lang="en-US" dirty="0" smtClean="0">
                <a:solidFill>
                  <a:schemeClr val="bg1"/>
                </a:solidFill>
              </a:rPr>
              <a:t>.5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Weeks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6468" y="5486400"/>
            <a:ext cx="8040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6.8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Weeks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98402" y="5486400"/>
            <a:ext cx="8040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7.2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Weeks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80336" y="5486400"/>
            <a:ext cx="8040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7.0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Weeks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3401" y="5486400"/>
            <a:ext cx="11716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Operating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Cost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Coverage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18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772400" cy="1143000"/>
          </a:xfrm>
          <a:noFill/>
        </p:spPr>
        <p:txBody>
          <a:bodyPr/>
          <a:lstStyle/>
          <a:p>
            <a:pPr algn="l" eaLnBrk="1" hangingPunct="1"/>
            <a:r>
              <a:rPr lang="en-US" sz="4000" b="1" dirty="0" smtClean="0"/>
              <a:t>Agenda 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2209800"/>
            <a:ext cx="6934200" cy="3276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Overview – UO Budget Structure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Financial Update – End of FY13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Projected Revenue Streams – FY14 and beyond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Key Issues Going Forward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Bef>
                <a:spcPct val="6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eaLnBrk="1" fontAlgn="auto" hangingPunct="1">
              <a:spcBef>
                <a:spcPct val="60000"/>
              </a:spcBef>
              <a:spcAft>
                <a:spcPts val="0"/>
              </a:spcAft>
              <a:buFontTx/>
              <a:buNone/>
              <a:defRPr/>
            </a:pPr>
            <a:endParaRPr lang="en-US" sz="2800" dirty="0" smtClean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2FFAA82-E134-4EDD-9D91-16F508C2DAAA}" type="slidenum">
              <a:rPr lang="en-US" sz="1400" smtClean="0"/>
              <a:pPr eaLnBrk="1" hangingPunct="1"/>
              <a:t>14</a:t>
            </a:fld>
            <a:endParaRPr lang="en-US" sz="1400" smtClean="0"/>
          </a:p>
        </p:txBody>
      </p:sp>
      <p:sp>
        <p:nvSpPr>
          <p:cNvPr id="2" name="Right Arrow 1"/>
          <p:cNvSpPr/>
          <p:nvPr/>
        </p:nvSpPr>
        <p:spPr>
          <a:xfrm>
            <a:off x="609600" y="3429000"/>
            <a:ext cx="533400" cy="4572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4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Major Recurring Sources of Operating Funds – E&amp;G </a:t>
            </a:r>
            <a:r>
              <a:rPr lang="en-US" dirty="0" smtClean="0"/>
              <a:t>Funds (Pre PERS Buy Out)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Tuition revenue</a:t>
            </a:r>
          </a:p>
          <a:p>
            <a:pPr lvl="1"/>
            <a:r>
              <a:rPr lang="en-US" dirty="0" smtClean="0"/>
              <a:t>Resident Undergraduate – capped at 3.5% FY14 &amp; FY15</a:t>
            </a:r>
          </a:p>
          <a:p>
            <a:pPr lvl="1"/>
            <a:r>
              <a:rPr lang="en-US" dirty="0" smtClean="0"/>
              <a:t>Non-Resident Undergraduate – market pressure</a:t>
            </a:r>
          </a:p>
          <a:p>
            <a:r>
              <a:rPr lang="en-US" dirty="0" smtClean="0"/>
              <a:t>State Appropriation </a:t>
            </a:r>
          </a:p>
          <a:p>
            <a:pPr lvl="1"/>
            <a:r>
              <a:rPr lang="en-US" dirty="0" smtClean="0"/>
              <a:t>Early projection without buy-down:  1.1% increase in FY14 and 3.0% increase in FY15 (3.0%/4.8% with buy down)</a:t>
            </a:r>
          </a:p>
          <a:p>
            <a:r>
              <a:rPr lang="en-US" dirty="0" smtClean="0"/>
              <a:t>F&amp;A Return</a:t>
            </a:r>
          </a:p>
          <a:p>
            <a:pPr lvl="1"/>
            <a:r>
              <a:rPr lang="en-US" dirty="0" smtClean="0"/>
              <a:t>Dropped $1.5 million in FY13 and likely to drop another $1.0 million in FY14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423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Major Recurring Sources of Operating Funds – E&amp;G Funds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43848"/>
          <a:ext cx="8229600" cy="44386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5323"/>
                <a:gridCol w="844864"/>
                <a:gridCol w="949168"/>
                <a:gridCol w="844864"/>
                <a:gridCol w="886586"/>
                <a:gridCol w="2878795"/>
              </a:tblGrid>
              <a:tr h="32542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FY2012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FY2013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FY2014 - Projections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FY2015 - Projections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Notes: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</a:tr>
              <a:tr h="813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Net UG Tuition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$ 243,200,000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 264,200,000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$ 269,500,000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275,000,000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Assumes approximately 3% average FY15 tuition inrease, no substantive change of plan in size or mix of UG population.  FY14 permanent $859K tuition buy down for state app; assumes additional $859K tuition buy down in FY15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</a:tr>
              <a:tr h="23937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Net G Tuition (after GTF/Law rem)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36,100,000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   34,900,000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34,300,000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 35,200,000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Probably an overestimate in FY2015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</a:tr>
              <a:tr h="292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Summer Session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13,700,000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   17,300,000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18,700,000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 19,200,000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Possibly an underestimate in FY15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</a:tr>
              <a:tr h="2706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Continuing Education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10,200,000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   11,800,000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12,200,000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 12,500,000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Also might be an underestimate in FY15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</a:tr>
              <a:tr h="583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Other Tuition and Fees*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11,300,000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   12,200,000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13,500,000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 14,100,000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* Matriculation, Special Student Tuition, 17XXXX (approx 8M), New International Fee inFY14 - ramping up over 4 years. Other assumptions same as tuition.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</a:tr>
              <a:tr h="65085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State Appropriation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50,300,000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   46,400,000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47,800,000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 50,100,000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Gross State Appropriation; includes $859K FY14 tuition buy down and additional $859K FY15 tuition buy down; also includes estimate of recurring incentive funds - same as FY13 ($617K)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</a:tr>
              <a:tr h="219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Overhead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 6,800,000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     8,600,000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 8,500,000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   8,800,000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New rate structures ramping up over four years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</a:tr>
              <a:tr h="229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 and A recovery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20,700,000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   19,200,000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18,200,000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 17,300,000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FY14 and 15 estimates carry substantial uncertainty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</a:tr>
              <a:tr h="162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Total Operating Funds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$ 392,300,000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 414,600,000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$ 422,700,000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432,200,000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</a:tr>
              <a:tr h="16271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</a:tr>
              <a:tr h="162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Year to year growth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5.68%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1.95%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2.25%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</a:tr>
              <a:tr h="16271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</a:tr>
              <a:tr h="16271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3.28%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Annualized Growth Rate over three years. 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58" marR="6258" marT="625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325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772400" cy="1143000"/>
          </a:xfrm>
          <a:noFill/>
        </p:spPr>
        <p:txBody>
          <a:bodyPr/>
          <a:lstStyle/>
          <a:p>
            <a:pPr algn="l" eaLnBrk="1" hangingPunct="1"/>
            <a:r>
              <a:rPr lang="en-US" sz="4000" b="1" dirty="0" smtClean="0"/>
              <a:t>Key Issues Going Forward 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905000"/>
            <a:ext cx="6934200" cy="3276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Salary increase funding in the context of available revenue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Human &amp; Capital infrastructure to support campus growth</a:t>
            </a:r>
          </a:p>
          <a:p>
            <a:pPr eaLnBrk="1" fontAlgn="auto" hangingPunct="1">
              <a:spcBef>
                <a:spcPct val="6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eaLnBrk="1" fontAlgn="auto" hangingPunct="1">
              <a:spcBef>
                <a:spcPct val="60000"/>
              </a:spcBef>
              <a:spcAft>
                <a:spcPts val="0"/>
              </a:spcAft>
              <a:buFontTx/>
              <a:buNone/>
              <a:defRPr/>
            </a:pPr>
            <a:endParaRPr lang="en-US" sz="2800" dirty="0" smtClean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2FFAA82-E134-4EDD-9D91-16F508C2DAAA}" type="slidenum">
              <a:rPr lang="en-US" sz="1400" smtClean="0"/>
              <a:pPr eaLnBrk="1" hangingPunct="1"/>
              <a:t>17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105142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025037219"/>
              </p:ext>
            </p:extLst>
          </p:nvPr>
        </p:nvGraphicFramePr>
        <p:xfrm>
          <a:off x="381000" y="1524000"/>
          <a:ext cx="8382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533400" y="0"/>
            <a:ext cx="8229600" cy="10668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solidFill>
                  <a:schemeClr val="bg1"/>
                </a:solidFill>
              </a:rPr>
              <a:t>Context: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Rapidly Growing </a:t>
            </a:r>
          </a:p>
          <a:p>
            <a:pPr algn="l"/>
            <a:r>
              <a:rPr lang="en-US" dirty="0" smtClean="0">
                <a:solidFill>
                  <a:schemeClr val="bg1"/>
                </a:solidFill>
              </a:rPr>
              <a:t>Student Enrollment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CONFIDENTIAL – INTERNAL ADVISORY 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52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023766"/>
              </p:ext>
            </p:extLst>
          </p:nvPr>
        </p:nvGraphicFramePr>
        <p:xfrm>
          <a:off x="304800" y="1853973"/>
          <a:ext cx="8458200" cy="3937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550"/>
                <a:gridCol w="2114550"/>
                <a:gridCol w="2114550"/>
                <a:gridCol w="2114550"/>
              </a:tblGrid>
              <a:tr h="119402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Year</a:t>
                      </a:r>
                      <a:endParaRPr lang="en-US" sz="2400" dirty="0"/>
                    </a:p>
                  </a:txBody>
                  <a:tcPr>
                    <a:solidFill>
                      <a:srgbClr val="087E2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Students</a:t>
                      </a:r>
                      <a:endParaRPr lang="en-US" sz="2400" dirty="0"/>
                    </a:p>
                  </a:txBody>
                  <a:tcPr>
                    <a:solidFill>
                      <a:srgbClr val="087E2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Tenure Related Faculty</a:t>
                      </a:r>
                      <a:endParaRPr lang="en-US" sz="2400" dirty="0"/>
                    </a:p>
                  </a:txBody>
                  <a:tcPr>
                    <a:solidFill>
                      <a:srgbClr val="087E2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Student</a:t>
                      </a:r>
                      <a:r>
                        <a:rPr lang="en-US" sz="2400" baseline="0" dirty="0" smtClean="0"/>
                        <a:t> / Tenure Related Faculty Ratio</a:t>
                      </a:r>
                      <a:endParaRPr lang="en-US" sz="2400" dirty="0"/>
                    </a:p>
                  </a:txBody>
                  <a:tcPr>
                    <a:solidFill>
                      <a:srgbClr val="087E27"/>
                    </a:solidFill>
                  </a:tcPr>
                </a:tc>
              </a:tr>
              <a:tr h="37249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FF"/>
                          </a:solidFill>
                        </a:rPr>
                        <a:t>FY</a:t>
                      </a:r>
                      <a:r>
                        <a:rPr lang="en-US" sz="2400" b="1" baseline="0" dirty="0" smtClean="0">
                          <a:solidFill>
                            <a:srgbClr val="FFFFFF"/>
                          </a:solidFill>
                        </a:rPr>
                        <a:t>2008</a:t>
                      </a:r>
                    </a:p>
                  </a:txBody>
                  <a:tcPr>
                    <a:solidFill>
                      <a:srgbClr val="087E27">
                        <a:alpha val="2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20,376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087E27">
                        <a:alpha val="2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642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087E27">
                        <a:alpha val="2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31.74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087E27">
                        <a:alpha val="24000"/>
                      </a:srgbClr>
                    </a:solidFill>
                  </a:tcPr>
                </a:tc>
              </a:tr>
              <a:tr h="37249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FF"/>
                          </a:solidFill>
                        </a:rPr>
                        <a:t>FY2009</a:t>
                      </a:r>
                      <a:endParaRPr lang="en-US" sz="24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087E27">
                        <a:alpha val="2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21,507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087E27">
                        <a:alpha val="2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646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087E27">
                        <a:alpha val="2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33.29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087E27">
                        <a:alpha val="24000"/>
                      </a:srgbClr>
                    </a:solidFill>
                  </a:tcPr>
                </a:tc>
              </a:tr>
              <a:tr h="37249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FF"/>
                          </a:solidFill>
                        </a:rPr>
                        <a:t>FY2010</a:t>
                      </a:r>
                      <a:endParaRPr lang="en-US" sz="24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087E27">
                        <a:alpha val="2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22,386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087E27">
                        <a:alpha val="2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660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087E27">
                        <a:alpha val="2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33.92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087E27">
                        <a:alpha val="24000"/>
                      </a:srgbClr>
                    </a:solidFill>
                  </a:tcPr>
                </a:tc>
              </a:tr>
              <a:tr h="37249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FF"/>
                          </a:solidFill>
                        </a:rPr>
                        <a:t>FY2011</a:t>
                      </a:r>
                      <a:endParaRPr lang="en-US" sz="24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087E27">
                        <a:alpha val="2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23,389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087E27">
                        <a:alpha val="2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683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087E27">
                        <a:alpha val="2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34.24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087E27">
                        <a:alpha val="24000"/>
                      </a:srgbClr>
                    </a:solidFill>
                  </a:tcPr>
                </a:tc>
              </a:tr>
              <a:tr h="37249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FF"/>
                          </a:solidFill>
                        </a:rPr>
                        <a:t>FY2012</a:t>
                      </a:r>
                      <a:endParaRPr lang="en-US" sz="24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087E27">
                        <a:alpha val="2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24,398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087E27">
                        <a:alpha val="2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697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087E27">
                        <a:alpha val="2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35.00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087E27">
                        <a:alpha val="24000"/>
                      </a:srgbClr>
                    </a:solidFill>
                  </a:tcPr>
                </a:tc>
              </a:tr>
              <a:tr h="37249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FF"/>
                          </a:solidFill>
                        </a:rPr>
                        <a:t>FY2013</a:t>
                      </a:r>
                      <a:endParaRPr lang="en-US" sz="24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087E27">
                        <a:alpha val="2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24,591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087E27">
                        <a:alpha val="2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715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087E27">
                        <a:alpha val="2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34.39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087E27">
                        <a:alpha val="24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457200" y="76200"/>
            <a:ext cx="8229600" cy="12954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solidFill>
                  <a:srgbClr val="FFFFFF"/>
                </a:solidFill>
              </a:rPr>
              <a:t>Additional Tenure Related Faculty Hiring </a:t>
            </a:r>
          </a:p>
          <a:p>
            <a:pPr algn="l"/>
            <a:endParaRPr lang="en-US" sz="32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CONFIDENTIAL – INTERNAL ADVISORY COMMUNICATION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07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772400" cy="1143000"/>
          </a:xfrm>
          <a:noFill/>
        </p:spPr>
        <p:txBody>
          <a:bodyPr/>
          <a:lstStyle/>
          <a:p>
            <a:pPr algn="l" eaLnBrk="1" hangingPunct="1"/>
            <a:r>
              <a:rPr lang="en-US" sz="4000" b="1" dirty="0" smtClean="0"/>
              <a:t>Agenda 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2209800"/>
            <a:ext cx="6934200" cy="3276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Financial Update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Governance Transition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Other Key Initiatives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Questions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Bef>
                <a:spcPct val="6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eaLnBrk="1" fontAlgn="auto" hangingPunct="1">
              <a:spcBef>
                <a:spcPct val="60000"/>
              </a:spcBef>
              <a:spcAft>
                <a:spcPts val="0"/>
              </a:spcAft>
              <a:buFontTx/>
              <a:buNone/>
              <a:defRPr/>
            </a:pPr>
            <a:endParaRPr lang="en-US" sz="2800" dirty="0" smtClean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2FFAA82-E134-4EDD-9D91-16F508C2DAAA}" type="slidenum">
              <a:rPr lang="en-US" sz="1400" smtClean="0"/>
              <a:pPr eaLnBrk="1" hangingPunct="1"/>
              <a:t>2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1339788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35778"/>
            <a:ext cx="8229600" cy="9906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solidFill>
                  <a:srgbClr val="FFFFFF"/>
                </a:solidFill>
              </a:rPr>
              <a:t>Student / Tenure Related Faculty Ratio</a:t>
            </a:r>
          </a:p>
          <a:p>
            <a:pPr algn="l"/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9522449"/>
              </p:ext>
            </p:extLst>
          </p:nvPr>
        </p:nvGraphicFramePr>
        <p:xfrm>
          <a:off x="457200" y="1600200"/>
          <a:ext cx="81534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" y="4655165"/>
            <a:ext cx="8915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To return to FY2008 Ratio of 31.7 – Need 60 Tenure Related Faculty</a:t>
            </a:r>
            <a:endParaRPr lang="en-US" sz="2800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24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To return to FY2000 Ratio of 27.9 – Need 166 Tenure Related Faculty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CONFIDENTIAL – INTERNAL ADVISORY COMMUNICATION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84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 smtClean="0">
                <a:solidFill>
                  <a:srgbClr val="FFFFFF"/>
                </a:solidFill>
              </a:rPr>
              <a:t>Classroom Infrastructure</a:t>
            </a:r>
          </a:p>
          <a:p>
            <a:pPr algn="l"/>
            <a:endParaRPr lang="en-US" b="1" dirty="0">
              <a:solidFill>
                <a:srgbClr val="FFFFFF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676400"/>
            <a:ext cx="3562350" cy="477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CONFIDENTIAL – INTERNAL ADVISORY COMMUNICATION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2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772400" cy="1143000"/>
          </a:xfrm>
          <a:noFill/>
        </p:spPr>
        <p:txBody>
          <a:bodyPr/>
          <a:lstStyle/>
          <a:p>
            <a:pPr algn="l" eaLnBrk="1" hangingPunct="1"/>
            <a:r>
              <a:rPr lang="en-US" sz="4000" b="1" dirty="0" smtClean="0"/>
              <a:t>Key Issues Going Forward 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2133600"/>
            <a:ext cx="6934200" cy="3276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Salary increase funding in the context of available revenue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Human &amp; Capital infrastructure to support campus growth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PERS and PEBB Costs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Bef>
                <a:spcPct val="6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eaLnBrk="1" fontAlgn="auto" hangingPunct="1">
              <a:spcBef>
                <a:spcPct val="60000"/>
              </a:spcBef>
              <a:spcAft>
                <a:spcPts val="0"/>
              </a:spcAft>
              <a:buFontTx/>
              <a:buNone/>
              <a:defRPr/>
            </a:pPr>
            <a:endParaRPr lang="en-US" sz="2800" dirty="0" smtClean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2FFAA82-E134-4EDD-9D91-16F508C2DAAA}" type="slidenum">
              <a:rPr lang="en-US" sz="1400" smtClean="0"/>
              <a:pPr eaLnBrk="1" hangingPunct="1"/>
              <a:t>22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63883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Governance Board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New University of Oregon Board of Trustees</a:t>
            </a:r>
          </a:p>
          <a:p>
            <a:r>
              <a:rPr lang="en-US" dirty="0" smtClean="0"/>
              <a:t>Major functions University of Oregon will likely take over from State Board of Higher Education</a:t>
            </a:r>
          </a:p>
          <a:p>
            <a:pPr lvl="1"/>
            <a:r>
              <a:rPr lang="en-US" dirty="0" smtClean="0"/>
              <a:t>Treasury Functions (Debt &amp; Cash Management)</a:t>
            </a:r>
          </a:p>
          <a:p>
            <a:pPr lvl="1"/>
            <a:r>
              <a:rPr lang="en-US" dirty="0" smtClean="0"/>
              <a:t>Preparation of Audited Financial Statements</a:t>
            </a:r>
          </a:p>
          <a:p>
            <a:pPr lvl="1"/>
            <a:r>
              <a:rPr lang="en-US" dirty="0" smtClean="0"/>
              <a:t>Payroll tax reporting</a:t>
            </a:r>
          </a:p>
          <a:p>
            <a:pPr lvl="1"/>
            <a:r>
              <a:rPr lang="en-US" dirty="0" smtClean="0"/>
              <a:t>Internal Audit</a:t>
            </a:r>
          </a:p>
          <a:p>
            <a:pPr lvl="1"/>
            <a:r>
              <a:rPr lang="en-US" dirty="0" smtClean="0"/>
              <a:t>Retainer contracts, P-Card Program</a:t>
            </a:r>
          </a:p>
          <a:p>
            <a:pPr lvl="1"/>
            <a:r>
              <a:rPr lang="en-US" dirty="0" smtClean="0"/>
              <a:t>Risk Management (TBD)</a:t>
            </a:r>
          </a:p>
          <a:p>
            <a:r>
              <a:rPr lang="en-US" dirty="0" smtClean="0"/>
              <a:t>Ongoing discussions:  Shared Services and governance structure for regional and technical institutions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ED46C-7484-4ADD-82EA-662512426FE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678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772400" cy="1143000"/>
          </a:xfrm>
          <a:noFill/>
        </p:spPr>
        <p:txBody>
          <a:bodyPr/>
          <a:lstStyle/>
          <a:p>
            <a:pPr algn="l" eaLnBrk="1" hangingPunct="1"/>
            <a:r>
              <a:rPr lang="en-US" sz="4000" b="1" dirty="0" smtClean="0"/>
              <a:t>Other Key Initiatives 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2133600"/>
            <a:ext cx="6934200" cy="32766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New CHRO / Restructuring HR Functions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New Version of Academic Budget Model 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Expanded Focus of Tuition </a:t>
            </a:r>
            <a:r>
              <a:rPr lang="en-US" dirty="0" smtClean="0"/>
              <a:t>&amp; Fee Advisory Board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Implementation of new faculty CBA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Development of facilities plans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Bef>
                <a:spcPct val="6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eaLnBrk="1" fontAlgn="auto" hangingPunct="1">
              <a:spcBef>
                <a:spcPct val="60000"/>
              </a:spcBef>
              <a:spcAft>
                <a:spcPts val="0"/>
              </a:spcAft>
              <a:buFontTx/>
              <a:buNone/>
              <a:defRPr/>
            </a:pPr>
            <a:endParaRPr lang="en-US" sz="2800" dirty="0" smtClean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2FFAA82-E134-4EDD-9D91-16F508C2DAAA}" type="slidenum">
              <a:rPr lang="en-US" sz="1400" smtClean="0"/>
              <a:pPr eaLnBrk="1" hangingPunct="1"/>
              <a:t>24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1274947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772400" cy="1143000"/>
          </a:xfrm>
          <a:noFill/>
        </p:spPr>
        <p:txBody>
          <a:bodyPr/>
          <a:lstStyle/>
          <a:p>
            <a:pPr algn="l" eaLnBrk="1" hangingPunct="1"/>
            <a:r>
              <a:rPr lang="en-US" sz="4000" b="1" dirty="0" smtClean="0"/>
              <a:t>Questions?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2209800"/>
            <a:ext cx="6934200" cy="32766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Bef>
                <a:spcPct val="6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eaLnBrk="1" fontAlgn="auto" hangingPunct="1">
              <a:spcBef>
                <a:spcPct val="60000"/>
              </a:spcBef>
              <a:spcAft>
                <a:spcPts val="0"/>
              </a:spcAft>
              <a:buFontTx/>
              <a:buNone/>
              <a:defRPr/>
            </a:pPr>
            <a:endParaRPr lang="en-US" sz="2800" dirty="0" smtClean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2FFAA82-E134-4EDD-9D91-16F508C2DAAA}" type="slidenum">
              <a:rPr lang="en-US" sz="1400" smtClean="0"/>
              <a:pPr eaLnBrk="1" hangingPunct="1"/>
              <a:t>25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31834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772400" cy="1143000"/>
          </a:xfrm>
          <a:noFill/>
        </p:spPr>
        <p:txBody>
          <a:bodyPr/>
          <a:lstStyle/>
          <a:p>
            <a:pPr algn="l" eaLnBrk="1" hangingPunct="1"/>
            <a:r>
              <a:rPr lang="en-US" sz="4000" b="1" dirty="0" smtClean="0"/>
              <a:t>Financial Update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2209800"/>
            <a:ext cx="6934200" cy="3276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Overview – UO Budget Structure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Financial Update – End of FY13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Projected Revenue Streams – FY14 and beyond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Key Issues Going Forward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Bef>
                <a:spcPct val="6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eaLnBrk="1" fontAlgn="auto" hangingPunct="1">
              <a:spcBef>
                <a:spcPct val="60000"/>
              </a:spcBef>
              <a:spcAft>
                <a:spcPts val="0"/>
              </a:spcAft>
              <a:buFontTx/>
              <a:buNone/>
              <a:defRPr/>
            </a:pPr>
            <a:endParaRPr lang="en-US" sz="2800" dirty="0" smtClean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2FFAA82-E134-4EDD-9D91-16F508C2DAAA}" type="slidenum">
              <a:rPr lang="en-US" sz="1400" smtClean="0"/>
              <a:pPr eaLnBrk="1" hangingPunct="1"/>
              <a:t>3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863880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3276600"/>
            <a:ext cx="2362200" cy="2667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133600" y="3429000"/>
            <a:ext cx="19812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sz="1400" dirty="0" smtClean="0"/>
              <a:t>School &amp; College Budgets</a:t>
            </a:r>
          </a:p>
          <a:p>
            <a:pPr algn="ctr"/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772400" cy="1143000"/>
          </a:xfrm>
          <a:noFill/>
        </p:spPr>
        <p:txBody>
          <a:bodyPr/>
          <a:lstStyle/>
          <a:p>
            <a:pPr algn="l" eaLnBrk="1" hangingPunct="1"/>
            <a:r>
              <a:rPr lang="en-US" sz="4000" b="1" dirty="0" smtClean="0"/>
              <a:t>UO Budget Structure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2FFAA82-E134-4EDD-9D91-16F508C2DAAA}" type="slidenum">
              <a:rPr lang="en-US" sz="1400" smtClean="0"/>
              <a:pPr eaLnBrk="1" hangingPunct="1"/>
              <a:t>4</a:t>
            </a:fld>
            <a:endParaRPr lang="en-US" sz="1400" smtClean="0"/>
          </a:p>
        </p:txBody>
      </p:sp>
      <p:sp>
        <p:nvSpPr>
          <p:cNvPr id="3" name="TextBox 2"/>
          <p:cNvSpPr txBox="1"/>
          <p:nvPr/>
        </p:nvSpPr>
        <p:spPr>
          <a:xfrm>
            <a:off x="2139006" y="1688068"/>
            <a:ext cx="1213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chemeClr val="bg1"/>
                </a:solidFill>
              </a:rPr>
              <a:t>E&amp;G Funds</a:t>
            </a:r>
            <a:endParaRPr lang="en-US" u="sng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9200" y="1676400"/>
            <a:ext cx="1345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chemeClr val="bg1"/>
                </a:solidFill>
              </a:rPr>
              <a:t>Other Funds</a:t>
            </a:r>
            <a:endParaRPr lang="en-US" u="sng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33600" y="4267200"/>
            <a:ext cx="19812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sz="1400" dirty="0" smtClean="0"/>
              <a:t>Central Admin</a:t>
            </a:r>
          </a:p>
          <a:p>
            <a:pPr algn="ctr"/>
            <a:r>
              <a:rPr lang="en-US" sz="1400" dirty="0" smtClean="0"/>
              <a:t>Budgets</a:t>
            </a:r>
          </a:p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133600" y="5105400"/>
            <a:ext cx="19812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sz="1400" dirty="0" err="1" smtClean="0"/>
              <a:t>Insitutional</a:t>
            </a:r>
            <a:r>
              <a:rPr lang="en-US" sz="1400" dirty="0" smtClean="0"/>
              <a:t> </a:t>
            </a:r>
            <a:r>
              <a:rPr lang="en-US" sz="1400" dirty="0" smtClean="0"/>
              <a:t>Expenses</a:t>
            </a:r>
          </a:p>
          <a:p>
            <a:pPr algn="ctr"/>
            <a:r>
              <a:rPr lang="en-US" sz="1400" dirty="0" smtClean="0"/>
              <a:t>(Debt, assessments, utilities, leases)</a:t>
            </a:r>
          </a:p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905000" y="2017693"/>
            <a:ext cx="2650213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1"/>
                </a:solidFill>
              </a:rPr>
              <a:t>Tuition revenue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1"/>
                </a:solidFill>
              </a:rPr>
              <a:t>State Appropriation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1"/>
                </a:solidFill>
              </a:rPr>
              <a:t>F&amp;A Return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1"/>
                </a:solidFill>
              </a:rPr>
              <a:t>Overhead revenue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1"/>
                </a:solidFill>
              </a:rPr>
              <a:t>Fee revenue, interest earnings</a:t>
            </a:r>
            <a:endParaRPr lang="en-US" sz="1400" i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76800" y="1981200"/>
            <a:ext cx="2797754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1"/>
                </a:solidFill>
              </a:rPr>
              <a:t>Grants and Contracts revenue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1"/>
                </a:solidFill>
              </a:rPr>
              <a:t>Auxiliary Revenue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1"/>
                </a:solidFill>
              </a:rPr>
              <a:t>Service Center Revenue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1"/>
                </a:solidFill>
              </a:rPr>
              <a:t>Designated Operations Revenue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1"/>
                </a:solidFill>
              </a:rPr>
              <a:t>Restricted gifts</a:t>
            </a:r>
            <a:endParaRPr lang="en-US" sz="1400" i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953000" y="3276600"/>
            <a:ext cx="2362200" cy="33528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105400" y="3429000"/>
            <a:ext cx="19812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sz="1400" dirty="0" smtClean="0"/>
              <a:t>Grants &amp; Contracts</a:t>
            </a:r>
          </a:p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105400" y="4267200"/>
            <a:ext cx="19812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sz="1400" dirty="0" smtClean="0"/>
              <a:t>Plant Funds</a:t>
            </a:r>
          </a:p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105400" y="5105400"/>
            <a:ext cx="19812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sz="1400" dirty="0" smtClean="0"/>
              <a:t>Auxiliary, Service Centers, and Designated Ops Funds</a:t>
            </a:r>
          </a:p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105400" y="5867400"/>
            <a:ext cx="19812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sz="1400" dirty="0" smtClean="0"/>
              <a:t>Restricted Gifts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431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3" grpId="0"/>
      <p:bldP spid="8" grpId="0"/>
      <p:bldP spid="11" grpId="0" animBg="1"/>
      <p:bldP spid="12" grpId="0" animBg="1"/>
      <p:bldP spid="13" grpId="0"/>
      <p:bldP spid="14" grpId="0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772400" cy="1143000"/>
          </a:xfrm>
          <a:noFill/>
        </p:spPr>
        <p:txBody>
          <a:bodyPr/>
          <a:lstStyle/>
          <a:p>
            <a:pPr algn="l" eaLnBrk="1" hangingPunct="1"/>
            <a:r>
              <a:rPr lang="en-US" sz="3200" b="1" dirty="0" smtClean="0"/>
              <a:t>Financial Resources</a:t>
            </a:r>
            <a:br>
              <a:rPr lang="en-US" sz="3200" b="1" dirty="0" smtClean="0"/>
            </a:br>
            <a:r>
              <a:rPr lang="en-US" sz="3200" b="1" dirty="0" smtClean="0"/>
              <a:t>FY2013  </a:t>
            </a:r>
            <a:r>
              <a:rPr lang="en-US" sz="3200" b="1" dirty="0" smtClean="0"/>
              <a:t>Revenue Streams</a:t>
            </a:r>
            <a:endParaRPr lang="en-US" sz="3200" b="1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3276600"/>
            <a:ext cx="7010400" cy="2819400"/>
          </a:xfrm>
        </p:spPr>
        <p:txBody>
          <a:bodyPr/>
          <a:lstStyle/>
          <a:p>
            <a:pPr eaLnBrk="1" hangingPunct="1">
              <a:spcBef>
                <a:spcPct val="60000"/>
              </a:spcBef>
            </a:pPr>
            <a:endParaRPr lang="en-US" sz="2800" smtClean="0"/>
          </a:p>
          <a:p>
            <a:pPr eaLnBrk="1" hangingPunct="1">
              <a:spcBef>
                <a:spcPct val="60000"/>
              </a:spcBef>
              <a:buFontTx/>
              <a:buNone/>
            </a:pPr>
            <a:endParaRPr lang="en-US" sz="2800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979E929-1AC3-41BE-85B6-39251F0A6662}" type="slidenum">
              <a:rPr lang="en-US" sz="1400" smtClean="0"/>
              <a:pPr eaLnBrk="1" hangingPunct="1"/>
              <a:t>5</a:t>
            </a:fld>
            <a:endParaRPr lang="en-US" sz="1400" smtClean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031875" y="2209800"/>
            <a:ext cx="673453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="1" i="1" dirty="0">
                <a:solidFill>
                  <a:schemeClr val="bg1"/>
                </a:solidFill>
              </a:rPr>
              <a:t>State Appropriation</a:t>
            </a:r>
            <a:r>
              <a:rPr lang="en-US" sz="2800" dirty="0">
                <a:solidFill>
                  <a:schemeClr val="bg1"/>
                </a:solidFill>
              </a:rPr>
              <a:t>		$</a:t>
            </a:r>
            <a:r>
              <a:rPr lang="en-US" sz="2800" dirty="0" smtClean="0">
                <a:solidFill>
                  <a:schemeClr val="bg1"/>
                </a:solidFill>
              </a:rPr>
              <a:t>46.4 </a:t>
            </a:r>
            <a:r>
              <a:rPr lang="en-US" sz="2800" dirty="0">
                <a:solidFill>
                  <a:schemeClr val="bg1"/>
                </a:solidFill>
              </a:rPr>
              <a:t>million</a:t>
            </a:r>
          </a:p>
          <a:p>
            <a:pPr eaLnBrk="1" hangingPunct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57969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200" b="1" smtClean="0"/>
              <a:t>Decreased  levels of State Appropriation</a:t>
            </a:r>
            <a:br>
              <a:rPr lang="en-US" sz="3200" b="1" smtClean="0"/>
            </a:br>
            <a:endParaRPr lang="en-US" sz="3200" b="1" smtClean="0"/>
          </a:p>
        </p:txBody>
      </p:sp>
      <p:sp>
        <p:nvSpPr>
          <p:cNvPr id="6" name="Right Brace 5"/>
          <p:cNvSpPr/>
          <p:nvPr/>
        </p:nvSpPr>
        <p:spPr>
          <a:xfrm>
            <a:off x="6705600" y="2286000"/>
            <a:ext cx="762000" cy="1371600"/>
          </a:xfrm>
          <a:prstGeom prst="righ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5124" name="TextBox 6"/>
          <p:cNvSpPr txBox="1">
            <a:spLocks noChangeArrowheads="1"/>
          </p:cNvSpPr>
          <p:nvPr/>
        </p:nvSpPr>
        <p:spPr bwMode="auto">
          <a:xfrm>
            <a:off x="7315200" y="2286000"/>
            <a:ext cx="13716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Loss of more than $30 million of annual support per year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1971222"/>
              </p:ext>
            </p:extLst>
          </p:nvPr>
        </p:nvGraphicFramePr>
        <p:xfrm>
          <a:off x="304800" y="1501269"/>
          <a:ext cx="6734175" cy="4616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645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772400" cy="1143000"/>
          </a:xfrm>
          <a:noFill/>
        </p:spPr>
        <p:txBody>
          <a:bodyPr/>
          <a:lstStyle/>
          <a:p>
            <a:pPr algn="l" eaLnBrk="1" hangingPunct="1"/>
            <a:r>
              <a:rPr lang="en-US" sz="3200" b="1" dirty="0" smtClean="0"/>
              <a:t>University Resources</a:t>
            </a:r>
            <a:br>
              <a:rPr lang="en-US" sz="3200" b="1" dirty="0" smtClean="0"/>
            </a:br>
            <a:r>
              <a:rPr lang="en-US" sz="3200" b="1" dirty="0" smtClean="0"/>
              <a:t>FY2013  </a:t>
            </a:r>
            <a:r>
              <a:rPr lang="en-US" sz="3200" b="1" dirty="0" smtClean="0"/>
              <a:t>Revenue </a:t>
            </a:r>
            <a:r>
              <a:rPr lang="en-US" sz="3200" b="1" dirty="0" smtClean="0"/>
              <a:t>Streams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3276600"/>
            <a:ext cx="7010400" cy="2819400"/>
          </a:xfrm>
        </p:spPr>
        <p:txBody>
          <a:bodyPr/>
          <a:lstStyle/>
          <a:p>
            <a:pPr eaLnBrk="1" hangingPunct="1">
              <a:spcBef>
                <a:spcPct val="60000"/>
              </a:spcBef>
            </a:pPr>
            <a:endParaRPr lang="en-US" sz="2800" dirty="0" smtClean="0"/>
          </a:p>
          <a:p>
            <a:pPr eaLnBrk="1" hangingPunct="1">
              <a:spcBef>
                <a:spcPct val="60000"/>
              </a:spcBef>
              <a:buFontTx/>
              <a:buNone/>
            </a:pPr>
            <a:endParaRPr lang="en-US" sz="2800" dirty="0" smtClean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D9863B4-2946-46A0-9435-9F131B1CE758}" type="slidenum">
              <a:rPr lang="en-US" sz="1400" smtClean="0"/>
              <a:pPr eaLnBrk="1" hangingPunct="1"/>
              <a:t>7</a:t>
            </a:fld>
            <a:endParaRPr lang="en-US" sz="1400" smtClean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031875" y="2351544"/>
            <a:ext cx="7571303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2800" b="1" i="1" dirty="0" smtClean="0">
                <a:solidFill>
                  <a:schemeClr val="bg1"/>
                </a:solidFill>
              </a:rPr>
              <a:t>State Appropriation</a:t>
            </a:r>
            <a:r>
              <a:rPr lang="en-US" sz="2800" dirty="0" smtClean="0">
                <a:solidFill>
                  <a:schemeClr val="bg1"/>
                </a:solidFill>
              </a:rPr>
              <a:t>		$</a:t>
            </a:r>
            <a:r>
              <a:rPr lang="en-US" sz="2800" dirty="0" smtClean="0">
                <a:solidFill>
                  <a:schemeClr val="bg1"/>
                </a:solidFill>
              </a:rPr>
              <a:t>46.4 </a:t>
            </a:r>
            <a:r>
              <a:rPr lang="en-US" sz="2800" dirty="0" smtClean="0">
                <a:solidFill>
                  <a:schemeClr val="bg1"/>
                </a:solidFill>
              </a:rPr>
              <a:t>million</a:t>
            </a:r>
          </a:p>
          <a:p>
            <a:pPr eaLnBrk="1" hangingPunct="1">
              <a:defRPr/>
            </a:pPr>
            <a:endParaRPr lang="en-US" sz="2800" b="1" i="1" dirty="0" smtClean="0"/>
          </a:p>
          <a:p>
            <a:pPr eaLnBrk="1" hangingPunct="1">
              <a:defRPr/>
            </a:pPr>
            <a:r>
              <a:rPr lang="en-US" sz="2800" b="1" i="1" dirty="0" smtClean="0">
                <a:solidFill>
                  <a:schemeClr val="bg1"/>
                </a:solidFill>
              </a:rPr>
              <a:t>Resident </a:t>
            </a:r>
            <a:r>
              <a:rPr lang="en-US" sz="2800" b="1" i="1" dirty="0" smtClean="0">
                <a:solidFill>
                  <a:schemeClr val="bg1"/>
                </a:solidFill>
              </a:rPr>
              <a:t>Tuition			</a:t>
            </a:r>
            <a:r>
              <a:rPr lang="en-US" sz="2800" dirty="0" smtClean="0">
                <a:solidFill>
                  <a:schemeClr val="bg1"/>
                </a:solidFill>
              </a:rPr>
              <a:t>$119.1 </a:t>
            </a:r>
            <a:r>
              <a:rPr lang="en-US" sz="2800" dirty="0" smtClean="0">
                <a:solidFill>
                  <a:schemeClr val="bg1"/>
                </a:solidFill>
              </a:rPr>
              <a:t>million</a:t>
            </a:r>
          </a:p>
          <a:p>
            <a:pPr eaLnBrk="1" hangingPunct="1">
              <a:defRPr/>
            </a:pPr>
            <a:r>
              <a:rPr lang="en-US" sz="2800" b="1" i="1" dirty="0" smtClean="0">
                <a:solidFill>
                  <a:schemeClr val="bg1"/>
                </a:solidFill>
              </a:rPr>
              <a:t>		</a:t>
            </a:r>
          </a:p>
          <a:p>
            <a:pPr eaLnBrk="1" hangingPunct="1">
              <a:defRPr/>
            </a:pPr>
            <a:r>
              <a:rPr lang="en-US" sz="2800" b="1" i="1" dirty="0" smtClean="0">
                <a:solidFill>
                  <a:schemeClr val="bg1"/>
                </a:solidFill>
              </a:rPr>
              <a:t>Non-resident Tuition		</a:t>
            </a:r>
            <a:r>
              <a:rPr lang="en-US" sz="2800" dirty="0" smtClean="0">
                <a:solidFill>
                  <a:schemeClr val="bg1"/>
                </a:solidFill>
              </a:rPr>
              <a:t>$241.8 million</a:t>
            </a:r>
            <a:r>
              <a:rPr lang="en-US" sz="2800" dirty="0" smtClean="0"/>
              <a:t>	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273928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91858C-C2D8-44DF-A4C3-32575A811AA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9524014"/>
              </p:ext>
            </p:extLst>
          </p:nvPr>
        </p:nvGraphicFramePr>
        <p:xfrm>
          <a:off x="457200" y="1897061"/>
          <a:ext cx="3943350" cy="3132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4679584"/>
              </p:ext>
            </p:extLst>
          </p:nvPr>
        </p:nvGraphicFramePr>
        <p:xfrm>
          <a:off x="4724400" y="1905000"/>
          <a:ext cx="3943349" cy="3132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3" name="TextBox 6"/>
          <p:cNvSpPr txBox="1">
            <a:spLocks noChangeArrowheads="1"/>
          </p:cNvSpPr>
          <p:nvPr/>
        </p:nvSpPr>
        <p:spPr bwMode="auto">
          <a:xfrm>
            <a:off x="685800" y="681038"/>
            <a:ext cx="7775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chemeClr val="bg1"/>
                </a:solidFill>
                <a:latin typeface="Calibri" pitchFamily="34" charset="0"/>
              </a:rPr>
              <a:t>Increasing Dependence Upon Non-Resident Tuition</a:t>
            </a:r>
            <a:endParaRPr lang="en-US" sz="28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952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3276600"/>
            <a:ext cx="2362200" cy="2667000"/>
          </a:xfrm>
          <a:prstGeom prst="rect">
            <a:avLst/>
          </a:prstGeom>
          <a:solidFill>
            <a:srgbClr val="FFFF6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133600" y="3429000"/>
            <a:ext cx="19812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School &amp; College Budgets</a:t>
            </a:r>
          </a:p>
          <a:p>
            <a:pPr algn="ctr"/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772400" cy="1143000"/>
          </a:xfrm>
          <a:noFill/>
        </p:spPr>
        <p:txBody>
          <a:bodyPr/>
          <a:lstStyle/>
          <a:p>
            <a:pPr algn="l" eaLnBrk="1" hangingPunct="1"/>
            <a:r>
              <a:rPr lang="en-US" sz="4000" b="1" dirty="0" smtClean="0"/>
              <a:t>UO Budget Structure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2FFAA82-E134-4EDD-9D91-16F508C2DAAA}" type="slidenum">
              <a:rPr lang="en-US" sz="1400" smtClean="0"/>
              <a:pPr eaLnBrk="1" hangingPunct="1"/>
              <a:t>9</a:t>
            </a:fld>
            <a:endParaRPr lang="en-US" sz="1400" smtClean="0"/>
          </a:p>
        </p:txBody>
      </p:sp>
      <p:sp>
        <p:nvSpPr>
          <p:cNvPr id="3" name="TextBox 2"/>
          <p:cNvSpPr txBox="1"/>
          <p:nvPr/>
        </p:nvSpPr>
        <p:spPr>
          <a:xfrm>
            <a:off x="2139006" y="1688068"/>
            <a:ext cx="1213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chemeClr val="bg1"/>
                </a:solidFill>
              </a:rPr>
              <a:t>E&amp;G Funds</a:t>
            </a:r>
            <a:endParaRPr lang="en-US" u="sng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9200" y="1676400"/>
            <a:ext cx="1345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chemeClr val="bg1"/>
                </a:solidFill>
              </a:rPr>
              <a:t>Other Funds</a:t>
            </a:r>
            <a:endParaRPr lang="en-US" u="sng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33600" y="4267200"/>
            <a:ext cx="19812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Central Admin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Budgets</a:t>
            </a:r>
          </a:p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133600" y="5105400"/>
            <a:ext cx="19812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Institutional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Expenses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(Debt, assessments, utilities, leases)</a:t>
            </a:r>
          </a:p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905000" y="2017693"/>
            <a:ext cx="2650213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1"/>
                </a:solidFill>
              </a:rPr>
              <a:t>Tuition revenue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1"/>
                </a:solidFill>
              </a:rPr>
              <a:t>State Appropriation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1"/>
                </a:solidFill>
              </a:rPr>
              <a:t>F&amp;A Return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1"/>
                </a:solidFill>
              </a:rPr>
              <a:t>Overhead revenue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1"/>
                </a:solidFill>
              </a:rPr>
              <a:t>Fee revenue, interest earnings</a:t>
            </a:r>
            <a:endParaRPr lang="en-US" sz="1400" i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76800" y="1981200"/>
            <a:ext cx="2797754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1"/>
                </a:solidFill>
              </a:rPr>
              <a:t>Grants and Contracts revenue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1"/>
                </a:solidFill>
              </a:rPr>
              <a:t>Auxiliary Revenue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1"/>
                </a:solidFill>
              </a:rPr>
              <a:t>Service Center Revenue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1"/>
                </a:solidFill>
              </a:rPr>
              <a:t>Designated Operations Revenue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i="1" dirty="0" smtClean="0">
                <a:solidFill>
                  <a:schemeClr val="bg1"/>
                </a:solidFill>
              </a:rPr>
              <a:t>Restricted gifts</a:t>
            </a:r>
            <a:endParaRPr lang="en-US" sz="1400" i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953000" y="3276600"/>
            <a:ext cx="2362200" cy="33528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105400" y="3429000"/>
            <a:ext cx="19812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sz="1400" dirty="0" smtClean="0"/>
              <a:t>Grants &amp; Contracts</a:t>
            </a:r>
          </a:p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105400" y="4267200"/>
            <a:ext cx="19812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sz="1400" dirty="0" smtClean="0"/>
              <a:t>Plant Funds</a:t>
            </a:r>
          </a:p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105400" y="5105400"/>
            <a:ext cx="19812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sz="1400" dirty="0" smtClean="0"/>
              <a:t>Auxiliary, Service Centers, and Designated Ops Funds</a:t>
            </a:r>
          </a:p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105400" y="5867400"/>
            <a:ext cx="19812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sz="1400" dirty="0" smtClean="0"/>
              <a:t>Restricted Gifts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36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14151</TotalTime>
  <Words>1004</Words>
  <Application>Microsoft Office PowerPoint</Application>
  <PresentationFormat>On-screen Show (4:3)</PresentationFormat>
  <Paragraphs>299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Officers of Administration   Annual Meeting </vt:lpstr>
      <vt:lpstr>Agenda </vt:lpstr>
      <vt:lpstr>Financial Update</vt:lpstr>
      <vt:lpstr>UO Budget Structure</vt:lpstr>
      <vt:lpstr>Financial Resources FY2013  Revenue Streams</vt:lpstr>
      <vt:lpstr>Decreased  levels of State Appropriation </vt:lpstr>
      <vt:lpstr>University Resources FY2013  Revenue Streams</vt:lpstr>
      <vt:lpstr>PowerPoint Presentation</vt:lpstr>
      <vt:lpstr>UO Budget Structure</vt:lpstr>
      <vt:lpstr>E&amp;G Fund Balance (millions) </vt:lpstr>
      <vt:lpstr>E&amp;G Carry Forward Balances</vt:lpstr>
      <vt:lpstr>UO Budget Structure</vt:lpstr>
      <vt:lpstr>Unrestricted Net Assets (thousands) </vt:lpstr>
      <vt:lpstr>Agenda </vt:lpstr>
      <vt:lpstr>Major Recurring Sources of Operating Funds – E&amp;G Funds (Pre PERS Buy Out)</vt:lpstr>
      <vt:lpstr>Major Recurring Sources of Operating Funds – E&amp;G Funds</vt:lpstr>
      <vt:lpstr>Key Issues Going Forward </vt:lpstr>
      <vt:lpstr>PowerPoint Presentation</vt:lpstr>
      <vt:lpstr>PowerPoint Presentation</vt:lpstr>
      <vt:lpstr>PowerPoint Presentation</vt:lpstr>
      <vt:lpstr>PowerPoint Presentation</vt:lpstr>
      <vt:lpstr>Key Issues Going Forward </vt:lpstr>
      <vt:lpstr>Governance Board</vt:lpstr>
      <vt:lpstr>Other Key Initiatives </vt:lpstr>
      <vt:lpstr>Questions?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FY13 Administrative Budget Process</dc:title>
  <dc:creator>Jamie Moffitt</dc:creator>
  <cp:lastModifiedBy>Jamie Moffitt</cp:lastModifiedBy>
  <cp:revision>228</cp:revision>
  <dcterms:created xsi:type="dcterms:W3CDTF">2012-03-22T16:53:29Z</dcterms:created>
  <dcterms:modified xsi:type="dcterms:W3CDTF">2013-10-10T12:24:30Z</dcterms:modified>
</cp:coreProperties>
</file>