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60" r:id="rId4"/>
    <p:sldId id="262" r:id="rId5"/>
    <p:sldId id="264" r:id="rId6"/>
    <p:sldId id="266" r:id="rId7"/>
    <p:sldId id="267" r:id="rId8"/>
    <p:sldId id="263" r:id="rId9"/>
    <p:sldId id="268" r:id="rId10"/>
    <p:sldId id="269" r:id="rId11"/>
    <p:sldId id="271"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5" d="100"/>
          <a:sy n="75" d="100"/>
        </p:scale>
        <p:origin x="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C101E7-675D-4CEE-BBEE-B4F13137900A}" type="datetimeFigureOut">
              <a:rPr lang="en-US" smtClean="0"/>
              <a:t>10/11/2013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5D0847-52D4-4534-A369-D1DF478B9F65}" type="slidenum">
              <a:rPr lang="en-US" smtClean="0"/>
              <a:t>‹#›</a:t>
            </a:fld>
            <a:endParaRPr lang="en-US"/>
          </a:p>
        </p:txBody>
      </p:sp>
    </p:spTree>
    <p:extLst>
      <p:ext uri="{BB962C8B-B14F-4D97-AF65-F5344CB8AC3E}">
        <p14:creationId xmlns:p14="http://schemas.microsoft.com/office/powerpoint/2010/main" val="119033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1</a:t>
            </a:fld>
            <a:endParaRPr lang="en-US"/>
          </a:p>
        </p:txBody>
      </p:sp>
    </p:spTree>
    <p:extLst>
      <p:ext uri="{BB962C8B-B14F-4D97-AF65-F5344CB8AC3E}">
        <p14:creationId xmlns:p14="http://schemas.microsoft.com/office/powerpoint/2010/main" val="28043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10</a:t>
            </a:fld>
            <a:endParaRPr lang="en-US"/>
          </a:p>
        </p:txBody>
      </p:sp>
    </p:spTree>
    <p:extLst>
      <p:ext uri="{BB962C8B-B14F-4D97-AF65-F5344CB8AC3E}">
        <p14:creationId xmlns:p14="http://schemas.microsoft.com/office/powerpoint/2010/main" val="100794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11</a:t>
            </a:fld>
            <a:endParaRPr lang="en-US"/>
          </a:p>
        </p:txBody>
      </p:sp>
    </p:spTree>
    <p:extLst>
      <p:ext uri="{BB962C8B-B14F-4D97-AF65-F5344CB8AC3E}">
        <p14:creationId xmlns:p14="http://schemas.microsoft.com/office/powerpoint/2010/main" val="26011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2</a:t>
            </a:fld>
            <a:endParaRPr lang="en-US"/>
          </a:p>
        </p:txBody>
      </p:sp>
    </p:spTree>
    <p:extLst>
      <p:ext uri="{BB962C8B-B14F-4D97-AF65-F5344CB8AC3E}">
        <p14:creationId xmlns:p14="http://schemas.microsoft.com/office/powerpoint/2010/main" val="8408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3</a:t>
            </a:fld>
            <a:endParaRPr lang="en-US"/>
          </a:p>
        </p:txBody>
      </p:sp>
    </p:spTree>
    <p:extLst>
      <p:ext uri="{BB962C8B-B14F-4D97-AF65-F5344CB8AC3E}">
        <p14:creationId xmlns:p14="http://schemas.microsoft.com/office/powerpoint/2010/main" val="44330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4</a:t>
            </a:fld>
            <a:endParaRPr lang="en-US"/>
          </a:p>
        </p:txBody>
      </p:sp>
    </p:spTree>
    <p:extLst>
      <p:ext uri="{BB962C8B-B14F-4D97-AF65-F5344CB8AC3E}">
        <p14:creationId xmlns:p14="http://schemas.microsoft.com/office/powerpoint/2010/main" val="351219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5</a:t>
            </a:fld>
            <a:endParaRPr lang="en-US"/>
          </a:p>
        </p:txBody>
      </p:sp>
    </p:spTree>
    <p:extLst>
      <p:ext uri="{BB962C8B-B14F-4D97-AF65-F5344CB8AC3E}">
        <p14:creationId xmlns:p14="http://schemas.microsoft.com/office/powerpoint/2010/main" val="237045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6</a:t>
            </a:fld>
            <a:endParaRPr lang="en-US"/>
          </a:p>
        </p:txBody>
      </p:sp>
    </p:spTree>
    <p:extLst>
      <p:ext uri="{BB962C8B-B14F-4D97-AF65-F5344CB8AC3E}">
        <p14:creationId xmlns:p14="http://schemas.microsoft.com/office/powerpoint/2010/main" val="372522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7</a:t>
            </a:fld>
            <a:endParaRPr lang="en-US"/>
          </a:p>
        </p:txBody>
      </p:sp>
    </p:spTree>
    <p:extLst>
      <p:ext uri="{BB962C8B-B14F-4D97-AF65-F5344CB8AC3E}">
        <p14:creationId xmlns:p14="http://schemas.microsoft.com/office/powerpoint/2010/main" val="145537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8</a:t>
            </a:fld>
            <a:endParaRPr lang="en-US"/>
          </a:p>
        </p:txBody>
      </p:sp>
    </p:spTree>
    <p:extLst>
      <p:ext uri="{BB962C8B-B14F-4D97-AF65-F5344CB8AC3E}">
        <p14:creationId xmlns:p14="http://schemas.microsoft.com/office/powerpoint/2010/main" val="315854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D0847-52D4-4534-A369-D1DF478B9F65}" type="slidenum">
              <a:rPr lang="en-US" smtClean="0"/>
              <a:t>9</a:t>
            </a:fld>
            <a:endParaRPr lang="en-US"/>
          </a:p>
        </p:txBody>
      </p:sp>
    </p:spTree>
    <p:extLst>
      <p:ext uri="{BB962C8B-B14F-4D97-AF65-F5344CB8AC3E}">
        <p14:creationId xmlns:p14="http://schemas.microsoft.com/office/powerpoint/2010/main" val="3132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501430"/>
            <a:ext cx="7766936" cy="164630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Welcome to the </a:t>
            </a:r>
            <a:br>
              <a:rPr lang="en-US" dirty="0" smtClean="0"/>
            </a:br>
            <a:r>
              <a:rPr lang="en-US" dirty="0" smtClean="0"/>
              <a:t>Officers of Administration Council Annual Meeting</a:t>
            </a:r>
            <a:br>
              <a:rPr lang="en-US" dirty="0" smtClean="0"/>
            </a:br>
            <a:r>
              <a:rPr lang="en-US" dirty="0" smtClean="0"/>
              <a:t>2013</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777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2013-14</a:t>
            </a:r>
            <a:endParaRPr lang="en-US" dirty="0"/>
          </a:p>
        </p:txBody>
      </p:sp>
      <p:sp>
        <p:nvSpPr>
          <p:cNvPr id="3" name="Content Placeholder 2"/>
          <p:cNvSpPr>
            <a:spLocks noGrp="1"/>
          </p:cNvSpPr>
          <p:nvPr>
            <p:ph idx="1"/>
          </p:nvPr>
        </p:nvSpPr>
        <p:spPr/>
        <p:txBody>
          <a:bodyPr/>
          <a:lstStyle/>
          <a:p>
            <a:r>
              <a:rPr lang="en-US" sz="2000" dirty="0" smtClean="0"/>
              <a:t>Listening Tours</a:t>
            </a:r>
          </a:p>
          <a:p>
            <a:r>
              <a:rPr lang="en-US" sz="2000" dirty="0" smtClean="0"/>
              <a:t>More opportunities for OA Engagement </a:t>
            </a:r>
          </a:p>
          <a:p>
            <a:r>
              <a:rPr lang="en-US" sz="2000" dirty="0" smtClean="0"/>
              <a:t>Continue building relationships with UO administration and senate</a:t>
            </a:r>
          </a:p>
          <a:p>
            <a:r>
              <a:rPr lang="en-US" sz="2000" dirty="0" smtClean="0"/>
              <a:t>Begin relationship with governing board members</a:t>
            </a:r>
          </a:p>
          <a:p>
            <a:r>
              <a:rPr lang="en-US" sz="2000" dirty="0" smtClean="0"/>
              <a:t>Increase communication and share information</a:t>
            </a:r>
            <a:endParaRPr lang="en-US" sz="2000" dirty="0"/>
          </a:p>
          <a:p>
            <a:endParaRPr lang="en-US" dirty="0" smtClean="0"/>
          </a:p>
        </p:txBody>
      </p:sp>
    </p:spTree>
    <p:extLst>
      <p:ext uri="{BB962C8B-B14F-4D97-AF65-F5344CB8AC3E}">
        <p14:creationId xmlns:p14="http://schemas.microsoft.com/office/powerpoint/2010/main" val="315547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3576" y="2469393"/>
            <a:ext cx="6862527" cy="1785104"/>
          </a:xfrm>
          <a:prstGeom prst="rect">
            <a:avLst/>
          </a:prstGeom>
        </p:spPr>
        <p:txBody>
          <a:bodyPr wrap="square">
            <a:spAutoFit/>
          </a:bodyPr>
          <a:lstStyle/>
          <a:p>
            <a:r>
              <a:rPr lang="en-US" sz="2800" dirty="0" smtClean="0"/>
              <a:t>“</a:t>
            </a:r>
            <a:r>
              <a:rPr lang="en-US" sz="2800" dirty="0"/>
              <a:t>Whatever you do will be insignificant, but it is very important that you do it.” </a:t>
            </a:r>
            <a:endParaRPr lang="en-US" sz="2800" dirty="0" smtClean="0"/>
          </a:p>
          <a:p>
            <a:endParaRPr lang="en-US" dirty="0"/>
          </a:p>
          <a:p>
            <a:pPr algn="r"/>
            <a:r>
              <a:rPr lang="en-US" dirty="0" smtClean="0"/>
              <a:t>Mahatma </a:t>
            </a:r>
            <a:r>
              <a:rPr lang="en-US" dirty="0"/>
              <a:t>Gandhi</a:t>
            </a:r>
          </a:p>
          <a:p>
            <a:endParaRPr lang="en-US" dirty="0"/>
          </a:p>
        </p:txBody>
      </p:sp>
    </p:spTree>
    <p:extLst>
      <p:ext uri="{BB962C8B-B14F-4D97-AF65-F5344CB8AC3E}">
        <p14:creationId xmlns:p14="http://schemas.microsoft.com/office/powerpoint/2010/main" val="218630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1472" y="775014"/>
            <a:ext cx="5006189" cy="5173062"/>
          </a:xfrm>
          <a:prstGeom prst="rect">
            <a:avLst/>
          </a:prstGeom>
        </p:spPr>
      </p:pic>
    </p:spTree>
    <p:extLst>
      <p:ext uri="{BB962C8B-B14F-4D97-AF65-F5344CB8AC3E}">
        <p14:creationId xmlns:p14="http://schemas.microsoft.com/office/powerpoint/2010/main" val="680528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426" y="497942"/>
            <a:ext cx="8646059" cy="5647700"/>
          </a:xfrm>
          <a:prstGeom prst="rect">
            <a:avLst/>
          </a:prstGeom>
        </p:spPr>
        <p:txBody>
          <a:bodyPr wrap="square">
            <a:spAutoFit/>
          </a:bodyPr>
          <a:lstStyle/>
          <a:p>
            <a:pPr algn="ctr"/>
            <a:r>
              <a:rPr lang="en-US" sz="2000" b="1" dirty="0">
                <a:latin typeface="Melior"/>
                <a:ea typeface="Calibri" panose="020F0502020204030204" pitchFamily="34" charset="0"/>
                <a:cs typeface="Times New Roman" panose="02020603050405020304" pitchFamily="18" charset="0"/>
              </a:rPr>
              <a:t>Officers of Administration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latin typeface="Melior"/>
                <a:ea typeface="Calibri" panose="020F0502020204030204" pitchFamily="34" charset="0"/>
                <a:cs typeface="Times New Roman" panose="02020603050405020304" pitchFamily="18" charset="0"/>
              </a:rPr>
              <a:t>Annual Meeting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latin typeface="Melior"/>
                <a:ea typeface="Calibri" panose="020F0502020204030204" pitchFamily="34" charset="0"/>
                <a:cs typeface="Times New Roman" panose="02020603050405020304" pitchFamily="18" charset="0"/>
              </a:rPr>
              <a:t>Agenda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Melior"/>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Melior"/>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Melior"/>
                <a:ea typeface="Calibri" panose="020F0502020204030204" pitchFamily="34" charset="0"/>
                <a:cs typeface="Times New Roman" panose="02020603050405020304" pitchFamily="18" charset="0"/>
              </a:rPr>
              <a:t>Welcome and Introduction of OA Council</a:t>
            </a:r>
            <a:r>
              <a:rPr lang="en-US" sz="1600" dirty="0">
                <a:latin typeface="Melior"/>
                <a:ea typeface="Calibri" panose="020F0502020204030204" pitchFamily="34" charset="0"/>
                <a:cs typeface="Times New Roman" panose="02020603050405020304" pitchFamily="18" charset="0"/>
              </a:rPr>
              <a:t>				</a:t>
            </a:r>
            <a:r>
              <a:rPr lang="en-US" sz="1600" dirty="0" smtClean="0">
                <a:latin typeface="Melior"/>
                <a:ea typeface="Calibri" panose="020F0502020204030204" pitchFamily="34" charset="0"/>
                <a:cs typeface="Times New Roman" panose="02020603050405020304" pitchFamily="18" charset="0"/>
              </a:rPr>
              <a:t>	Miriam </a:t>
            </a:r>
            <a:r>
              <a:rPr lang="en-US" sz="1600" dirty="0">
                <a:latin typeface="Melior"/>
                <a:ea typeface="Calibri" panose="020F0502020204030204" pitchFamily="34" charset="0"/>
                <a:cs typeface="Times New Roman" panose="02020603050405020304" pitchFamily="18" charset="0"/>
              </a:rPr>
              <a:t>Bolton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Melior"/>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dirty="0">
                <a:latin typeface="Melior"/>
                <a:ea typeface="Calibri" panose="020F0502020204030204" pitchFamily="34" charset="0"/>
                <a:cs typeface="Calibri" panose="020F0502020204030204" pitchFamily="34" charset="0"/>
              </a:rPr>
              <a:t>Report on 2012-13 Council Accomplishments and Goals</a:t>
            </a:r>
            <a:r>
              <a:rPr lang="en-US" sz="1600" dirty="0">
                <a:latin typeface="Melior"/>
                <a:ea typeface="Calibri" panose="020F0502020204030204" pitchFamily="34" charset="0"/>
                <a:cs typeface="Calibri" panose="020F0502020204030204" pitchFamily="34" charset="0"/>
              </a:rPr>
              <a:t>	</a:t>
            </a:r>
            <a:r>
              <a:rPr lang="en-US" sz="1600" dirty="0" smtClean="0">
                <a:latin typeface="Melior"/>
                <a:ea typeface="Calibri" panose="020F0502020204030204" pitchFamily="34" charset="0"/>
                <a:cs typeface="Calibri" panose="020F0502020204030204" pitchFamily="34" charset="0"/>
              </a:rPr>
              <a:t>Miriam </a:t>
            </a:r>
            <a:r>
              <a:rPr lang="en-US" sz="1600" dirty="0">
                <a:latin typeface="Melior"/>
                <a:ea typeface="Calibri" panose="020F0502020204030204" pitchFamily="34" charset="0"/>
                <a:cs typeface="Calibri" panose="020F0502020204030204" pitchFamily="34" charset="0"/>
              </a:rPr>
              <a:t>Bolton</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sz="1600" dirty="0">
                <a:latin typeface="Melior"/>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dirty="0">
                <a:latin typeface="Melior"/>
                <a:ea typeface="Calibri" panose="020F0502020204030204" pitchFamily="34" charset="0"/>
                <a:cs typeface="Calibri" panose="020F0502020204030204" pitchFamily="34" charset="0"/>
              </a:rPr>
              <a:t>2013-14 OA Forums</a:t>
            </a:r>
            <a:r>
              <a:rPr lang="en-US" sz="1600" dirty="0">
                <a:latin typeface="Melior"/>
                <a:ea typeface="Calibri" panose="020F0502020204030204" pitchFamily="34" charset="0"/>
                <a:cs typeface="Calibri" panose="020F0502020204030204" pitchFamily="34" charset="0"/>
              </a:rPr>
              <a:t>							</a:t>
            </a:r>
            <a:r>
              <a:rPr lang="en-US" sz="1600" dirty="0" smtClean="0">
                <a:latin typeface="Melior"/>
                <a:ea typeface="Calibri" panose="020F0502020204030204" pitchFamily="34" charset="0"/>
                <a:cs typeface="Calibri" panose="020F0502020204030204" pitchFamily="34" charset="0"/>
              </a:rPr>
              <a:t>		Colleen </a:t>
            </a:r>
            <a:r>
              <a:rPr lang="en-US" sz="1600" dirty="0" err="1">
                <a:latin typeface="Melior"/>
                <a:ea typeface="Calibri" panose="020F0502020204030204" pitchFamily="34" charset="0"/>
                <a:cs typeface="Calibri" panose="020F0502020204030204" pitchFamily="34" charset="0"/>
              </a:rPr>
              <a:t>McKillip</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sz="1600" dirty="0">
                <a:latin typeface="Melior"/>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dirty="0">
                <a:latin typeface="Melior"/>
                <a:ea typeface="Calibri" panose="020F0502020204030204" pitchFamily="34" charset="0"/>
                <a:cs typeface="Times New Roman" panose="02020603050405020304" pitchFamily="18" charset="0"/>
              </a:rPr>
              <a:t>Remarks &amp; QA with VP for Finance and Administration</a:t>
            </a:r>
            <a:r>
              <a:rPr lang="en-US" sz="1600" dirty="0">
                <a:latin typeface="Melior"/>
                <a:ea typeface="Calibri" panose="020F0502020204030204" pitchFamily="34" charset="0"/>
                <a:cs typeface="Times New Roman" panose="02020603050405020304" pitchFamily="18" charset="0"/>
              </a:rPr>
              <a:t>	</a:t>
            </a:r>
            <a:r>
              <a:rPr lang="en-US" sz="1600" dirty="0" smtClean="0">
                <a:latin typeface="Melior"/>
                <a:ea typeface="Calibri" panose="020F0502020204030204" pitchFamily="34" charset="0"/>
                <a:cs typeface="Times New Roman" panose="02020603050405020304" pitchFamily="18" charset="0"/>
              </a:rPr>
              <a:t>Jamie </a:t>
            </a:r>
            <a:r>
              <a:rPr lang="en-US" sz="1600" dirty="0">
                <a:latin typeface="Melior"/>
                <a:ea typeface="Calibri" panose="020F0502020204030204" pitchFamily="34" charset="0"/>
                <a:cs typeface="Times New Roman" panose="02020603050405020304" pitchFamily="18" charset="0"/>
              </a:rPr>
              <a:t>Moffitt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sz="1600" dirty="0">
                <a:latin typeface="Melior"/>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dirty="0">
                <a:latin typeface="Melior"/>
                <a:ea typeface="Calibri" panose="020F0502020204030204" pitchFamily="34" charset="0"/>
                <a:cs typeface="Calibri" panose="020F0502020204030204" pitchFamily="34" charset="0"/>
              </a:rPr>
              <a:t>Remarks &amp; QA from Senate President</a:t>
            </a:r>
            <a:r>
              <a:rPr lang="en-US" sz="1600" dirty="0">
                <a:latin typeface="Melior"/>
                <a:ea typeface="Calibri" panose="020F0502020204030204" pitchFamily="34" charset="0"/>
                <a:cs typeface="Calibri" panose="020F0502020204030204" pitchFamily="34" charset="0"/>
              </a:rPr>
              <a:t>				</a:t>
            </a:r>
            <a:r>
              <a:rPr lang="en-US" sz="1600" dirty="0" smtClean="0">
                <a:latin typeface="Melior"/>
                <a:ea typeface="Calibri" panose="020F0502020204030204" pitchFamily="34" charset="0"/>
                <a:cs typeface="Calibri" panose="020F0502020204030204" pitchFamily="34" charset="0"/>
              </a:rPr>
              <a:t>	Margie </a:t>
            </a:r>
            <a:r>
              <a:rPr lang="en-US" sz="1600" dirty="0">
                <a:latin typeface="Melior"/>
                <a:ea typeface="Calibri" panose="020F0502020204030204" pitchFamily="34" charset="0"/>
                <a:cs typeface="Calibri" panose="020F0502020204030204" pitchFamily="34" charset="0"/>
              </a:rPr>
              <a:t>Paris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sz="1600" dirty="0">
                <a:latin typeface="Melior"/>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dirty="0">
                <a:latin typeface="Melior"/>
                <a:ea typeface="Calibri" panose="020F0502020204030204" pitchFamily="34" charset="0"/>
                <a:cs typeface="Calibri" panose="020F0502020204030204" pitchFamily="34" charset="0"/>
              </a:rPr>
              <a:t>Q&amp;A with OAC</a:t>
            </a:r>
            <a:r>
              <a:rPr lang="en-US" sz="1600" dirty="0">
                <a:latin typeface="Melior"/>
                <a:ea typeface="Calibri" panose="020F0502020204030204" pitchFamily="34" charset="0"/>
                <a:cs typeface="Calibri" panose="020F0502020204030204" pitchFamily="34" charset="0"/>
              </a:rPr>
              <a:t>					</a:t>
            </a:r>
            <a:r>
              <a:rPr lang="en-US" sz="1600" dirty="0" smtClean="0">
                <a:latin typeface="Melior"/>
                <a:ea typeface="Calibri" panose="020F0502020204030204" pitchFamily="34" charset="0"/>
                <a:cs typeface="Calibri" panose="020F0502020204030204" pitchFamily="34" charset="0"/>
              </a:rPr>
              <a:t>		</a:t>
            </a:r>
            <a:r>
              <a:rPr lang="en-US" sz="1600" dirty="0">
                <a:latin typeface="Melior"/>
                <a:ea typeface="Calibri" panose="020F0502020204030204" pitchFamily="34" charset="0"/>
                <a:cs typeface="Calibri" panose="020F0502020204030204" pitchFamily="34" charset="0"/>
              </a:rPr>
              <a:t>		</a:t>
            </a:r>
            <a:r>
              <a:rPr lang="en-US" sz="1600" dirty="0" smtClean="0">
                <a:latin typeface="Melior"/>
                <a:ea typeface="Calibri" panose="020F0502020204030204" pitchFamily="34" charset="0"/>
                <a:cs typeface="Calibri" panose="020F0502020204030204" pitchFamily="34" charset="0"/>
              </a:rPr>
              <a:t>	OA </a:t>
            </a:r>
            <a:r>
              <a:rPr lang="en-US" sz="1600" dirty="0">
                <a:latin typeface="Melior"/>
                <a:ea typeface="Calibri" panose="020F0502020204030204" pitchFamily="34" charset="0"/>
                <a:cs typeface="Calibri" panose="020F0502020204030204" pitchFamily="34" charset="0"/>
              </a:rPr>
              <a:t>Council</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sz="1600" dirty="0">
                <a:latin typeface="Melior"/>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28600" algn="l"/>
              </a:tabLst>
            </a:pPr>
            <a:r>
              <a:rPr lang="en-US" dirty="0">
                <a:latin typeface="Melior"/>
                <a:ea typeface="Calibri" panose="020F0502020204030204" pitchFamily="34" charset="0"/>
                <a:cs typeface="Calibri" panose="020F0502020204030204" pitchFamily="34" charset="0"/>
              </a:rPr>
              <a:t>Adjourn for Networking</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17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468" y="588476"/>
            <a:ext cx="7432895" cy="4524315"/>
          </a:xfrm>
          <a:prstGeom prst="rect">
            <a:avLst/>
          </a:prstGeom>
        </p:spPr>
        <p:txBody>
          <a:bodyPr wrap="square">
            <a:spAutoFit/>
          </a:bodyPr>
          <a:lstStyle/>
          <a:p>
            <a:pPr algn="ctr">
              <a:lnSpc>
                <a:spcPct val="150000"/>
              </a:lnSpc>
            </a:pPr>
            <a:r>
              <a:rPr lang="en-US" sz="2400" dirty="0" smtClean="0">
                <a:latin typeface="Calibri" panose="020F0502020204030204" pitchFamily="34" charset="0"/>
                <a:ea typeface="Calibri" panose="020F0502020204030204" pitchFamily="34" charset="0"/>
                <a:cs typeface="Melior"/>
              </a:rPr>
              <a:t>OAC Mission</a:t>
            </a:r>
          </a:p>
          <a:p>
            <a:pPr>
              <a:lnSpc>
                <a:spcPct val="150000"/>
              </a:lnSpc>
            </a:pPr>
            <a:endParaRPr lang="en-US" sz="2400" dirty="0" smtClean="0">
              <a:latin typeface="Calibri" panose="020F0502020204030204" pitchFamily="34" charset="0"/>
              <a:ea typeface="Calibri" panose="020F0502020204030204" pitchFamily="34" charset="0"/>
              <a:cs typeface="Melior"/>
            </a:endParaRPr>
          </a:p>
          <a:p>
            <a:pPr>
              <a:lnSpc>
                <a:spcPct val="150000"/>
              </a:lnSpc>
            </a:pPr>
            <a:r>
              <a:rPr lang="en-US" sz="2400" dirty="0" smtClean="0">
                <a:latin typeface="Calibri" panose="020F0502020204030204" pitchFamily="34" charset="0"/>
                <a:ea typeface="Calibri" panose="020F0502020204030204" pitchFamily="34" charset="0"/>
                <a:cs typeface="Melior"/>
              </a:rPr>
              <a:t>Our </a:t>
            </a:r>
            <a:r>
              <a:rPr lang="en-US" sz="2400" dirty="0">
                <a:latin typeface="Calibri" panose="020F0502020204030204" pitchFamily="34" charset="0"/>
                <a:ea typeface="Calibri" panose="020F0502020204030204" pitchFamily="34" charset="0"/>
                <a:cs typeface="Melior"/>
              </a:rPr>
              <a:t>mission is to build community among the UO’s diverse range </a:t>
            </a:r>
            <a:r>
              <a:rPr lang="en-US" sz="2400" dirty="0" smtClean="0">
                <a:latin typeface="Calibri" panose="020F0502020204030204" pitchFamily="34" charset="0"/>
                <a:ea typeface="Calibri" panose="020F0502020204030204" pitchFamily="34" charset="0"/>
                <a:cs typeface="Melior"/>
              </a:rPr>
              <a:t>of professionals </a:t>
            </a:r>
            <a:r>
              <a:rPr lang="en-US" sz="2400" dirty="0">
                <a:latin typeface="Calibri" panose="020F0502020204030204" pitchFamily="34" charset="0"/>
                <a:ea typeface="Calibri" panose="020F0502020204030204" pitchFamily="34" charset="0"/>
                <a:cs typeface="Melior"/>
              </a:rPr>
              <a:t>and to support this community by facilitating communication, identifying and addressing pertinent issues, acting as a liaison with central administration, raising the professional profile of OAs, and creating opportunities for collegiality.</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089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2012-13 Accomplishments</a:t>
            </a:r>
            <a:endParaRPr lang="en-US" dirty="0"/>
          </a:p>
        </p:txBody>
      </p:sp>
      <p:sp>
        <p:nvSpPr>
          <p:cNvPr id="3" name="Content Placeholder 2"/>
          <p:cNvSpPr>
            <a:spLocks noGrp="1"/>
          </p:cNvSpPr>
          <p:nvPr>
            <p:ph idx="1"/>
          </p:nvPr>
        </p:nvSpPr>
        <p:spPr>
          <a:xfrm>
            <a:off x="434566" y="1744145"/>
            <a:ext cx="8839436" cy="4692396"/>
          </a:xfrm>
        </p:spPr>
        <p:txBody>
          <a:bodyPr/>
          <a:lstStyle/>
          <a:p>
            <a:r>
              <a:rPr lang="en-US" dirty="0" smtClean="0"/>
              <a:t>Website update</a:t>
            </a:r>
          </a:p>
          <a:p>
            <a:pPr marL="57150" indent="0">
              <a:buNone/>
            </a:pPr>
            <a:endParaRPr lang="en-US" dirty="0"/>
          </a:p>
        </p:txBody>
      </p:sp>
      <p:pic>
        <p:nvPicPr>
          <p:cNvPr id="4" name="Picture 3"/>
          <p:cNvPicPr>
            <a:picLocks noChangeAspect="1"/>
          </p:cNvPicPr>
          <p:nvPr/>
        </p:nvPicPr>
        <p:blipFill>
          <a:blip r:embed="rId3"/>
          <a:stretch>
            <a:fillRect/>
          </a:stretch>
        </p:blipFill>
        <p:spPr>
          <a:xfrm>
            <a:off x="2825192" y="1488897"/>
            <a:ext cx="5612638" cy="5083446"/>
          </a:xfrm>
          <a:prstGeom prst="rect">
            <a:avLst/>
          </a:prstGeom>
        </p:spPr>
      </p:pic>
    </p:spTree>
    <p:extLst>
      <p:ext uri="{BB962C8B-B14F-4D97-AF65-F5344CB8AC3E}">
        <p14:creationId xmlns:p14="http://schemas.microsoft.com/office/powerpoint/2010/main" val="291254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2012-13 Accomplishments</a:t>
            </a:r>
            <a:endParaRPr lang="en-US" dirty="0"/>
          </a:p>
        </p:txBody>
      </p:sp>
      <p:sp>
        <p:nvSpPr>
          <p:cNvPr id="3" name="Content Placeholder 2"/>
          <p:cNvSpPr>
            <a:spLocks noGrp="1"/>
          </p:cNvSpPr>
          <p:nvPr>
            <p:ph idx="1"/>
          </p:nvPr>
        </p:nvSpPr>
        <p:spPr/>
        <p:txBody>
          <a:bodyPr/>
          <a:lstStyle/>
          <a:p>
            <a:r>
              <a:rPr lang="en-US" sz="2000" dirty="0" smtClean="0"/>
              <a:t>Meetings with senior university leadership</a:t>
            </a:r>
          </a:p>
          <a:p>
            <a:pPr lvl="1"/>
            <a:r>
              <a:rPr lang="en-US" sz="1800" dirty="0" smtClean="0"/>
              <a:t>President Gottfredson</a:t>
            </a:r>
          </a:p>
          <a:p>
            <a:pPr lvl="1"/>
            <a:r>
              <a:rPr lang="en-US" sz="1800" dirty="0" smtClean="0"/>
              <a:t>Vice President Jamie Moffitt</a:t>
            </a:r>
          </a:p>
          <a:p>
            <a:pPr lvl="1"/>
            <a:r>
              <a:rPr lang="en-US" sz="1800" dirty="0" smtClean="0"/>
              <a:t>Vice President Yvette Alex-Assensoh</a:t>
            </a:r>
          </a:p>
          <a:p>
            <a:pPr lvl="1"/>
            <a:r>
              <a:rPr lang="en-US" sz="1800" dirty="0" smtClean="0"/>
              <a:t>Chief Information Officer Melissa Woo</a:t>
            </a:r>
          </a:p>
          <a:p>
            <a:pPr marL="457200" lvl="1" indent="0">
              <a:buNone/>
            </a:pPr>
            <a:endParaRPr lang="en-US" dirty="0"/>
          </a:p>
          <a:p>
            <a:r>
              <a:rPr lang="en-US" dirty="0" smtClean="0"/>
              <a:t>We also met with Greg Stripp, Ruth Keele, Kathy Warden and Linda King regarding improving the process around policy development and implementation.</a:t>
            </a:r>
          </a:p>
        </p:txBody>
      </p:sp>
    </p:spTree>
    <p:extLst>
      <p:ext uri="{BB962C8B-B14F-4D97-AF65-F5344CB8AC3E}">
        <p14:creationId xmlns:p14="http://schemas.microsoft.com/office/powerpoint/2010/main" val="2260113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2012-13 Accomplishments</a:t>
            </a:r>
            <a:endParaRPr lang="en-US" dirty="0"/>
          </a:p>
        </p:txBody>
      </p:sp>
      <p:sp>
        <p:nvSpPr>
          <p:cNvPr id="3" name="Content Placeholder 2"/>
          <p:cNvSpPr>
            <a:spLocks noGrp="1"/>
          </p:cNvSpPr>
          <p:nvPr>
            <p:ph idx="1"/>
          </p:nvPr>
        </p:nvSpPr>
        <p:spPr/>
        <p:txBody>
          <a:bodyPr/>
          <a:lstStyle/>
          <a:p>
            <a:r>
              <a:rPr lang="en-US" sz="2000" dirty="0" smtClean="0"/>
              <a:t>Partnered with Human Resources and Organizational Development and Training for professional development opportunity</a:t>
            </a:r>
          </a:p>
          <a:p>
            <a:endParaRPr lang="en-US" dirty="0" smtClean="0"/>
          </a:p>
          <a:p>
            <a:pPr marL="457200" lvl="1" indent="0" algn="ctr">
              <a:buNone/>
            </a:pPr>
            <a:r>
              <a:rPr lang="en-US" sz="2000" dirty="0" smtClean="0"/>
              <a:t>“Emotional </a:t>
            </a:r>
            <a:r>
              <a:rPr lang="en-US" sz="2000" dirty="0"/>
              <a:t>Intelligence...How the Best Leaders Build, Maintain</a:t>
            </a:r>
            <a:r>
              <a:rPr lang="en-US" sz="2000" dirty="0" smtClean="0"/>
              <a:t>,</a:t>
            </a:r>
          </a:p>
          <a:p>
            <a:pPr marL="457200" lvl="1" indent="0" algn="ctr">
              <a:buNone/>
            </a:pPr>
            <a:r>
              <a:rPr lang="en-US" sz="2000" dirty="0" smtClean="0"/>
              <a:t> </a:t>
            </a:r>
            <a:r>
              <a:rPr lang="en-US" sz="2000" dirty="0"/>
              <a:t>and Even Restore Trust in Times of </a:t>
            </a:r>
            <a:r>
              <a:rPr lang="en-US" sz="2000" dirty="0" smtClean="0"/>
              <a:t>Change”</a:t>
            </a:r>
          </a:p>
          <a:p>
            <a:pPr marL="457200" lvl="1" indent="0">
              <a:buNone/>
            </a:pPr>
            <a:endParaRPr lang="en-US" sz="2000" dirty="0" smtClean="0"/>
          </a:p>
          <a:p>
            <a:pPr lvl="1"/>
            <a:r>
              <a:rPr lang="en-US" dirty="0" smtClean="0"/>
              <a:t> </a:t>
            </a:r>
            <a:r>
              <a:rPr lang="en-US" sz="1800" dirty="0" smtClean="0"/>
              <a:t>Lead by Suzanne </a:t>
            </a:r>
            <a:r>
              <a:rPr lang="en-US" sz="1800" dirty="0" err="1" smtClean="0"/>
              <a:t>Rotondo</a:t>
            </a:r>
            <a:endParaRPr lang="en-US" sz="1800" dirty="0"/>
          </a:p>
          <a:p>
            <a:pPr marL="57150" indent="0">
              <a:buNone/>
            </a:pPr>
            <a:endParaRPr lang="en-US" dirty="0"/>
          </a:p>
        </p:txBody>
      </p:sp>
    </p:spTree>
    <p:extLst>
      <p:ext uri="{BB962C8B-B14F-4D97-AF65-F5344CB8AC3E}">
        <p14:creationId xmlns:p14="http://schemas.microsoft.com/office/powerpoint/2010/main" val="369947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“Employees around the world have expectations for professional development.  Ultimate responsibility for career development rests with the employee.  It is up to him or her to take advantage of the opportunities offered.”</a:t>
            </a:r>
          </a:p>
        </p:txBody>
      </p:sp>
      <p:sp>
        <p:nvSpPr>
          <p:cNvPr id="3" name="Text Placeholder 2"/>
          <p:cNvSpPr>
            <a:spLocks noGrp="1"/>
          </p:cNvSpPr>
          <p:nvPr>
            <p:ph type="body" idx="1"/>
          </p:nvPr>
        </p:nvSpPr>
        <p:spPr/>
        <p:txBody>
          <a:bodyPr/>
          <a:lstStyle/>
          <a:p>
            <a:r>
              <a:rPr lang="en-US" dirty="0" smtClean="0"/>
              <a:t>From a 2011 Hay Group survey of four million employees globally</a:t>
            </a:r>
            <a:endParaRPr lang="en-US" dirty="0"/>
          </a:p>
        </p:txBody>
      </p:sp>
    </p:spTree>
    <p:extLst>
      <p:ext uri="{BB962C8B-B14F-4D97-AF65-F5344CB8AC3E}">
        <p14:creationId xmlns:p14="http://schemas.microsoft.com/office/powerpoint/2010/main" val="126272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2012-13 Accomplishments</a:t>
            </a:r>
            <a:endParaRPr lang="en-US" dirty="0"/>
          </a:p>
        </p:txBody>
      </p:sp>
      <p:sp>
        <p:nvSpPr>
          <p:cNvPr id="3" name="Content Placeholder 2"/>
          <p:cNvSpPr>
            <a:spLocks noGrp="1"/>
          </p:cNvSpPr>
          <p:nvPr>
            <p:ph idx="1"/>
          </p:nvPr>
        </p:nvSpPr>
        <p:spPr/>
        <p:txBody>
          <a:bodyPr/>
          <a:lstStyle/>
          <a:p>
            <a:r>
              <a:rPr lang="en-US" sz="2000" dirty="0" smtClean="0"/>
              <a:t>OA Forums and Ice Cream Social (More on this later)</a:t>
            </a:r>
          </a:p>
          <a:p>
            <a:r>
              <a:rPr lang="en-US" sz="2000" dirty="0" smtClean="0"/>
              <a:t>OAC Annual Retreat</a:t>
            </a:r>
            <a:endParaRPr lang="en-US" dirty="0" smtClean="0"/>
          </a:p>
        </p:txBody>
      </p:sp>
    </p:spTree>
    <p:extLst>
      <p:ext uri="{BB962C8B-B14F-4D97-AF65-F5344CB8AC3E}">
        <p14:creationId xmlns:p14="http://schemas.microsoft.com/office/powerpoint/2010/main" val="416466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TotalTime>
  <Words>275</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Melior</vt:lpstr>
      <vt:lpstr>Times New Roman</vt:lpstr>
      <vt:lpstr>Trebuchet MS</vt:lpstr>
      <vt:lpstr>Wingdings 3</vt:lpstr>
      <vt:lpstr>Facet</vt:lpstr>
      <vt:lpstr>      Welcome to the  Officers of Administration Council Annual Meeting 2013</vt:lpstr>
      <vt:lpstr>PowerPoint Presentation</vt:lpstr>
      <vt:lpstr>PowerPoint Presentation</vt:lpstr>
      <vt:lpstr>PowerPoint Presentation</vt:lpstr>
      <vt:lpstr>2012-13 Accomplishments</vt:lpstr>
      <vt:lpstr>2012-13 Accomplishments</vt:lpstr>
      <vt:lpstr>2012-13 Accomplishments</vt:lpstr>
      <vt:lpstr>“Employees around the world have expectations for professional development.  Ultimate responsibility for career development rests with the employee.  It is up to him or her to take advantage of the opportunities offered.”</vt:lpstr>
      <vt:lpstr>2012-13 Accomplishments</vt:lpstr>
      <vt:lpstr>Looking forward to 2013-14</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Officers of Administration Council Annual Meeting 2013</dc:title>
  <dc:creator>Miriam Bolton</dc:creator>
  <cp:lastModifiedBy>Miriam Bolton</cp:lastModifiedBy>
  <cp:revision>8</cp:revision>
  <cp:lastPrinted>2013-10-10T15:51:36Z</cp:lastPrinted>
  <dcterms:created xsi:type="dcterms:W3CDTF">2013-10-10T14:37:51Z</dcterms:created>
  <dcterms:modified xsi:type="dcterms:W3CDTF">2013-10-11T15:14:56Z</dcterms:modified>
</cp:coreProperties>
</file>