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70D63-E028-7340-8428-814BC48E29AD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77264-5162-2B40-8B1E-9D821976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9087D6-B4F8-574B-A31C-C7226B7D2C7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C1E3-9C13-654C-9CD7-F35D72B03172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0B90-6F32-D745-92BA-F8A5054C1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C1E3-9C13-654C-9CD7-F35D72B03172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0B90-6F32-D745-92BA-F8A5054C1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C1E3-9C13-654C-9CD7-F35D72B03172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0B90-6F32-D745-92BA-F8A5054C1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C1E3-9C13-654C-9CD7-F35D72B03172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0B90-6F32-D745-92BA-F8A5054C1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C1E3-9C13-654C-9CD7-F35D72B03172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0B90-6F32-D745-92BA-F8A5054C1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C1E3-9C13-654C-9CD7-F35D72B03172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0B90-6F32-D745-92BA-F8A5054C1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C1E3-9C13-654C-9CD7-F35D72B03172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0B90-6F32-D745-92BA-F8A5054C1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C1E3-9C13-654C-9CD7-F35D72B03172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0B90-6F32-D745-92BA-F8A5054C1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C1E3-9C13-654C-9CD7-F35D72B03172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0B90-6F32-D745-92BA-F8A5054C1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C1E3-9C13-654C-9CD7-F35D72B03172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0B90-6F32-D745-92BA-F8A5054C1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C1E3-9C13-654C-9CD7-F35D72B03172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0B90-6F32-D745-92BA-F8A5054C1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EC1E3-9C13-654C-9CD7-F35D72B03172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D0B90-6F32-D745-92BA-F8A5054C19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Shared Governance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2013 OA Council Annual Meeting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governance generally</a:t>
            </a:r>
          </a:p>
          <a:p>
            <a:pPr lvl="1"/>
            <a:r>
              <a:rPr lang="en-US" dirty="0" smtClean="0"/>
              <a:t>Structures</a:t>
            </a:r>
          </a:p>
          <a:p>
            <a:r>
              <a:rPr lang="en-US" dirty="0" smtClean="0"/>
              <a:t>Shared governance in the new environment</a:t>
            </a:r>
          </a:p>
          <a:p>
            <a:pPr lvl="1"/>
            <a:r>
              <a:rPr lang="en-US" dirty="0" smtClean="0"/>
              <a:t>UO Board of Trustees</a:t>
            </a:r>
          </a:p>
          <a:p>
            <a:r>
              <a:rPr lang="en-US" dirty="0" smtClean="0"/>
              <a:t>Service opportunities for OAs within the shared governance system</a:t>
            </a:r>
          </a:p>
          <a:p>
            <a:pPr lvl="1"/>
            <a:r>
              <a:rPr lang="en-US" dirty="0" smtClean="0"/>
              <a:t>Need for better communication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governance generally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UO Constitution</a:t>
            </a:r>
          </a:p>
          <a:p>
            <a:pPr lvl="1"/>
            <a:r>
              <a:rPr lang="en-US" dirty="0" smtClean="0"/>
              <a:t>Ratified in 2011</a:t>
            </a:r>
          </a:p>
          <a:p>
            <a:pPr lvl="1"/>
            <a:r>
              <a:rPr lang="en-US" dirty="0" smtClean="0"/>
              <a:t>Affirmed by President </a:t>
            </a:r>
            <a:r>
              <a:rPr lang="en-US" dirty="0" err="1" smtClean="0"/>
              <a:t>Gottfredson</a:t>
            </a:r>
            <a:endParaRPr lang="en-US" dirty="0" smtClean="0"/>
          </a:p>
          <a:p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“Statutory faculty” </a:t>
            </a:r>
          </a:p>
          <a:p>
            <a:pPr lvl="2"/>
            <a:r>
              <a:rPr lang="en-US" dirty="0" smtClean="0"/>
              <a:t>Meets as Faculty Assembly when called by petition or by impasse with President</a:t>
            </a:r>
          </a:p>
          <a:p>
            <a:pPr lvl="1"/>
            <a:r>
              <a:rPr lang="en-US" dirty="0" smtClean="0"/>
              <a:t>Delegation to UO Senate of everyday governance</a:t>
            </a:r>
          </a:p>
          <a:p>
            <a:pPr lvl="2"/>
            <a:r>
              <a:rPr lang="en-US" dirty="0" smtClean="0"/>
              <a:t>Representative arrangement includes all categories of faculty, OAs, classified staff, officers of research, students</a:t>
            </a:r>
          </a:p>
          <a:p>
            <a:pPr lvl="2"/>
            <a:r>
              <a:rPr lang="en-US" dirty="0" smtClean="0"/>
              <a:t>Creates and manages over 40 committees</a:t>
            </a:r>
          </a:p>
          <a:p>
            <a:pPr lvl="2"/>
            <a:r>
              <a:rPr lang="en-US" dirty="0" smtClean="0"/>
              <a:t>10-year review in process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2"/>
          <p:cNvGrpSpPr>
            <a:grpSpLocks noChangeAspect="1"/>
          </p:cNvGrpSpPr>
          <p:nvPr/>
        </p:nvGrpSpPr>
        <p:grpSpPr bwMode="auto">
          <a:xfrm>
            <a:off x="609600" y="762000"/>
            <a:ext cx="8153400" cy="5484813"/>
            <a:chOff x="432" y="590"/>
            <a:chExt cx="5177" cy="1534"/>
          </a:xfrm>
        </p:grpSpPr>
        <p:sp>
          <p:nvSpPr>
            <p:cNvPr id="3083" name="_s3083"/>
            <p:cNvSpPr>
              <a:spLocks noChangeArrowheads="1"/>
            </p:cNvSpPr>
            <p:nvPr/>
          </p:nvSpPr>
          <p:spPr bwMode="auto">
            <a:xfrm>
              <a:off x="1835" y="590"/>
              <a:ext cx="2175" cy="298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65246" tIns="32627" rIns="65246" bIns="32627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sz="1000" dirty="0">
                <a:latin typeface="Arial Narrow" charset="0"/>
                <a:cs typeface="+mn-cs"/>
              </a:endParaRPr>
            </a:p>
          </p:txBody>
        </p:sp>
        <p:sp>
          <p:nvSpPr>
            <p:cNvPr id="3105" name="_s3105"/>
            <p:cNvSpPr>
              <a:spLocks noChangeArrowheads="1"/>
            </p:cNvSpPr>
            <p:nvPr/>
          </p:nvSpPr>
          <p:spPr bwMode="auto">
            <a:xfrm>
              <a:off x="1255" y="929"/>
              <a:ext cx="3001" cy="386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85359" tIns="42677" rIns="85359" bIns="42677" anchor="ctr"/>
            <a:lstStyle/>
            <a:p>
              <a:pPr>
                <a:defRPr/>
              </a:pPr>
              <a:endParaRPr lang="en-US" sz="1800" dirty="0">
                <a:latin typeface="Arial Narrow" charset="0"/>
                <a:cs typeface="+mn-cs"/>
              </a:endParaRPr>
            </a:p>
          </p:txBody>
        </p:sp>
        <p:sp>
          <p:nvSpPr>
            <p:cNvPr id="14361" name="_s3128"/>
            <p:cNvSpPr>
              <a:spLocks noChangeArrowheads="1"/>
            </p:cNvSpPr>
            <p:nvPr/>
          </p:nvSpPr>
          <p:spPr bwMode="auto">
            <a:xfrm>
              <a:off x="481" y="1358"/>
              <a:ext cx="2128" cy="255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/>
              <a:endParaRPr lang="en-US" sz="2000">
                <a:latin typeface="Arial Narrow" charset="0"/>
              </a:endParaRPr>
            </a:p>
          </p:txBody>
        </p:sp>
        <p:sp>
          <p:nvSpPr>
            <p:cNvPr id="49" name="_s3128"/>
            <p:cNvSpPr>
              <a:spLocks noChangeArrowheads="1"/>
            </p:cNvSpPr>
            <p:nvPr/>
          </p:nvSpPr>
          <p:spPr bwMode="auto">
            <a:xfrm>
              <a:off x="2997" y="1361"/>
              <a:ext cx="2177" cy="252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sz="1800" dirty="0">
                <a:latin typeface="Arial Narrow" charset="0"/>
                <a:cs typeface="+mn-cs"/>
              </a:endParaRPr>
            </a:p>
          </p:txBody>
        </p:sp>
        <p:sp>
          <p:nvSpPr>
            <p:cNvPr id="14363" name="_s3128"/>
            <p:cNvSpPr>
              <a:spLocks noChangeArrowheads="1"/>
            </p:cNvSpPr>
            <p:nvPr/>
          </p:nvSpPr>
          <p:spPr bwMode="auto">
            <a:xfrm>
              <a:off x="2126" y="1741"/>
              <a:ext cx="1838" cy="383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/>
              <a:endParaRPr lang="en-US" sz="1800">
                <a:latin typeface="Arial Narrow" charset="0"/>
              </a:endParaRPr>
            </a:p>
          </p:txBody>
        </p:sp>
        <p:sp>
          <p:nvSpPr>
            <p:cNvPr id="14364" name="_s3128"/>
            <p:cNvSpPr>
              <a:spLocks noChangeArrowheads="1"/>
            </p:cNvSpPr>
            <p:nvPr/>
          </p:nvSpPr>
          <p:spPr bwMode="auto">
            <a:xfrm>
              <a:off x="4013" y="1741"/>
              <a:ext cx="1596" cy="383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/>
              <a:endParaRPr lang="en-US" sz="1800">
                <a:latin typeface="Arial Narrow" charset="0"/>
              </a:endParaRPr>
            </a:p>
          </p:txBody>
        </p:sp>
        <p:sp>
          <p:nvSpPr>
            <p:cNvPr id="14365" name="_s3128"/>
            <p:cNvSpPr>
              <a:spLocks noChangeArrowheads="1"/>
            </p:cNvSpPr>
            <p:nvPr/>
          </p:nvSpPr>
          <p:spPr bwMode="auto">
            <a:xfrm>
              <a:off x="432" y="1741"/>
              <a:ext cx="1596" cy="383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/>
              <a:endParaRPr lang="en-US" sz="1800">
                <a:latin typeface="Arial Narrow" charset="0"/>
              </a:endParaRPr>
            </a:p>
          </p:txBody>
        </p:sp>
      </p:grpSp>
      <p:sp>
        <p:nvSpPr>
          <p:cNvPr id="3147" name="Rectangle 7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87363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2800" dirty="0" smtClean="0">
                <a:cs typeface="+mj-cs"/>
              </a:rPr>
              <a:t>University of Oregon Shared Governance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3048000" y="914400"/>
            <a:ext cx="3048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    UO Board of Trustees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495800" y="1828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3200400" y="3352800"/>
            <a:ext cx="457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5257800" y="3352800"/>
            <a:ext cx="3048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 flipH="1">
            <a:off x="2438400" y="4419600"/>
            <a:ext cx="3657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5410200" y="4419600"/>
            <a:ext cx="685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>
            <a:endCxn id="14364" idx="0"/>
          </p:cNvCxnSpPr>
          <p:nvPr/>
        </p:nvCxnSpPr>
        <p:spPr bwMode="auto">
          <a:xfrm>
            <a:off x="6096000" y="4419600"/>
            <a:ext cx="1482725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6" name="TextBox 1"/>
          <p:cNvSpPr txBox="1">
            <a:spLocks noChangeArrowheads="1"/>
          </p:cNvSpPr>
          <p:nvPr/>
        </p:nvSpPr>
        <p:spPr bwMode="auto">
          <a:xfrm>
            <a:off x="2895600" y="1295400"/>
            <a:ext cx="3276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Arial Narrow" charset="0"/>
              </a:rPr>
              <a:t>I</a:t>
            </a:r>
            <a:r>
              <a:rPr lang="en-US" dirty="0" smtClean="0">
                <a:latin typeface="Arial Narrow" charset="0"/>
              </a:rPr>
              <a:t>ndependent </a:t>
            </a:r>
            <a:r>
              <a:rPr lang="en-US" dirty="0">
                <a:latin typeface="Arial Narrow" charset="0"/>
              </a:rPr>
              <a:t>governing board created by the Oregon </a:t>
            </a:r>
            <a:r>
              <a:rPr lang="en-US" dirty="0" smtClean="0">
                <a:latin typeface="Arial Narrow" charset="0"/>
              </a:rPr>
              <a:t>Legislature</a:t>
            </a:r>
            <a:r>
              <a:rPr lang="en-US" dirty="0">
                <a:latin typeface="Arial Narrow" charset="0"/>
              </a:rPr>
              <a:t>;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will become </a:t>
            </a:r>
            <a:r>
              <a:rPr lang="en-US" dirty="0" smtClean="0">
                <a:latin typeface="Arial Narrow" charset="0"/>
              </a:rPr>
              <a:t>empowered </a:t>
            </a:r>
            <a:r>
              <a:rPr lang="en-US" dirty="0">
                <a:latin typeface="Arial Narrow" charset="0"/>
              </a:rPr>
              <a:t>in </a:t>
            </a:r>
            <a:r>
              <a:rPr lang="en-US" dirty="0" smtClean="0">
                <a:latin typeface="Arial Narrow" charset="0"/>
              </a:rPr>
              <a:t>2014</a:t>
            </a:r>
            <a:endParaRPr lang="en-US" dirty="0">
              <a:latin typeface="Arial Narrow" charset="0"/>
            </a:endParaRPr>
          </a:p>
          <a:p>
            <a:pPr eaLnBrk="1" hangingPunct="1"/>
            <a:endParaRPr lang="en-US" dirty="0"/>
          </a:p>
        </p:txBody>
      </p:sp>
      <p:sp>
        <p:nvSpPr>
          <p:cNvPr id="14347" name="TextBox 4"/>
          <p:cNvSpPr txBox="1">
            <a:spLocks noChangeArrowheads="1"/>
          </p:cNvSpPr>
          <p:nvPr/>
        </p:nvSpPr>
        <p:spPr bwMode="auto">
          <a:xfrm>
            <a:off x="2286000" y="2135188"/>
            <a:ext cx="40386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UO President &amp; UO Statutory Faculty</a:t>
            </a:r>
            <a:endParaRPr lang="en-US" sz="1800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4348" name="TextBox 6"/>
          <p:cNvSpPr txBox="1">
            <a:spLocks noChangeArrowheads="1"/>
          </p:cNvSpPr>
          <p:nvPr/>
        </p:nvSpPr>
        <p:spPr bwMode="auto">
          <a:xfrm>
            <a:off x="1981200" y="2439988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Arial Narrow" charset="0"/>
                <a:cs typeface="Arial Narrow" charset="0"/>
              </a:rPr>
              <a:t>Body </a:t>
            </a:r>
            <a:r>
              <a:rPr lang="en-US" dirty="0">
                <a:latin typeface="Arial Narrow" charset="0"/>
                <a:cs typeface="Arial Narrow" charset="0"/>
              </a:rPr>
              <a:t>of professors consisting of the University President, tenure-related officers of instruction, career non-tenure-track officers of </a:t>
            </a:r>
            <a:r>
              <a:rPr lang="en-US" dirty="0" smtClean="0">
                <a:latin typeface="Arial Narrow" charset="0"/>
                <a:cs typeface="Arial Narrow" charset="0"/>
              </a:rPr>
              <a:t>instruction (including librarians), </a:t>
            </a:r>
            <a:r>
              <a:rPr lang="en-US" dirty="0">
                <a:latin typeface="Arial Narrow" charset="0"/>
                <a:cs typeface="Arial Narrow" charset="0"/>
              </a:rPr>
              <a:t>and </a:t>
            </a:r>
            <a:r>
              <a:rPr lang="en-US" dirty="0" smtClean="0">
                <a:latin typeface="Arial Narrow" charset="0"/>
                <a:cs typeface="Arial Narrow" charset="0"/>
              </a:rPr>
              <a:t>OAs </a:t>
            </a:r>
            <a:r>
              <a:rPr lang="en-US" dirty="0">
                <a:latin typeface="Arial Narrow" charset="0"/>
                <a:cs typeface="Arial Narrow" charset="0"/>
              </a:rPr>
              <a:t>who are tenured in an academic department</a:t>
            </a:r>
            <a:r>
              <a:rPr lang="en-US" dirty="0" smtClean="0">
                <a:latin typeface="Arial Narrow" charset="0"/>
                <a:cs typeface="Arial Narrow" charset="0"/>
              </a:rPr>
              <a:t>.</a:t>
            </a:r>
            <a:endParaRPr lang="en-US" dirty="0">
              <a:latin typeface="Arial Narrow" charset="0"/>
              <a:cs typeface="Arial Narrow" charset="0"/>
            </a:endParaRPr>
          </a:p>
        </p:txBody>
      </p:sp>
      <p:sp>
        <p:nvSpPr>
          <p:cNvPr id="14349" name="TextBox 7"/>
          <p:cNvSpPr txBox="1">
            <a:spLocks noChangeArrowheads="1"/>
          </p:cNvSpPr>
          <p:nvPr/>
        </p:nvSpPr>
        <p:spPr bwMode="auto">
          <a:xfrm>
            <a:off x="1066800" y="3614738"/>
            <a:ext cx="25908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00"/>
                </a:solidFill>
                <a:latin typeface="Arial Narrow" charset="0"/>
              </a:rPr>
              <a:t>UO Faculty Assembly</a:t>
            </a:r>
          </a:p>
          <a:p>
            <a:pPr eaLnBrk="1" hangingPunct="1"/>
            <a:endParaRPr lang="en-US"/>
          </a:p>
        </p:txBody>
      </p:sp>
      <p:sp>
        <p:nvSpPr>
          <p:cNvPr id="14350" name="TextBox 8"/>
          <p:cNvSpPr txBox="1">
            <a:spLocks noChangeArrowheads="1"/>
          </p:cNvSpPr>
          <p:nvPr/>
        </p:nvSpPr>
        <p:spPr bwMode="auto">
          <a:xfrm>
            <a:off x="897467" y="3949700"/>
            <a:ext cx="2895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Arial Narrow" charset="0"/>
                <a:cs typeface="Arial Narrow" charset="0"/>
              </a:rPr>
              <a:t>            Meeting </a:t>
            </a:r>
            <a:r>
              <a:rPr lang="en-US" dirty="0">
                <a:latin typeface="Arial Narrow" charset="0"/>
                <a:cs typeface="Arial Narrow" charset="0"/>
              </a:rPr>
              <a:t>of the Statutory </a:t>
            </a:r>
            <a:r>
              <a:rPr lang="en-US" dirty="0" smtClean="0">
                <a:latin typeface="Arial Narrow" charset="0"/>
                <a:cs typeface="Arial Narrow" charset="0"/>
              </a:rPr>
              <a:t>Faculty</a:t>
            </a:r>
            <a:endParaRPr lang="en-US" dirty="0">
              <a:latin typeface="Arial Narrow" charset="0"/>
              <a:cs typeface="Arial Narrow" charset="0"/>
            </a:endParaRPr>
          </a:p>
        </p:txBody>
      </p:sp>
      <p:sp>
        <p:nvSpPr>
          <p:cNvPr id="14351" name="TextBox 9"/>
          <p:cNvSpPr txBox="1">
            <a:spLocks noChangeArrowheads="1"/>
          </p:cNvSpPr>
          <p:nvPr/>
        </p:nvSpPr>
        <p:spPr bwMode="auto">
          <a:xfrm>
            <a:off x="5638800" y="3619500"/>
            <a:ext cx="1524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  <a:latin typeface="Arial Narrow" charset="0"/>
              </a:rPr>
              <a:t>UO 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Senate</a:t>
            </a:r>
          </a:p>
          <a:p>
            <a:pPr eaLnBrk="1" hangingPunct="1"/>
            <a:endParaRPr lang="en-US" dirty="0"/>
          </a:p>
        </p:txBody>
      </p:sp>
      <p:sp>
        <p:nvSpPr>
          <p:cNvPr id="14352" name="TextBox 10"/>
          <p:cNvSpPr txBox="1">
            <a:spLocks noChangeArrowheads="1"/>
          </p:cNvSpPr>
          <p:nvPr/>
        </p:nvSpPr>
        <p:spPr bwMode="auto">
          <a:xfrm>
            <a:off x="4648199" y="3878263"/>
            <a:ext cx="37676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Arial Narrow" charset="0"/>
              <a:cs typeface="Arial Narrow" charset="0"/>
            </a:endParaRPr>
          </a:p>
          <a:p>
            <a:pPr eaLnBrk="1" hangingPunct="1"/>
            <a:r>
              <a:rPr lang="en-US" dirty="0" smtClean="0">
                <a:latin typeface="Arial Narrow" charset="0"/>
                <a:cs typeface="Arial Narrow" charset="0"/>
              </a:rPr>
              <a:t>Faculty</a:t>
            </a:r>
            <a:r>
              <a:rPr lang="en-US" dirty="0">
                <a:latin typeface="Arial Narrow" charset="0"/>
                <a:cs typeface="Arial Narrow" charset="0"/>
              </a:rPr>
              <a:t>, </a:t>
            </a:r>
            <a:r>
              <a:rPr lang="en-US" dirty="0" smtClean="0">
                <a:latin typeface="Arial Narrow" charset="0"/>
                <a:cs typeface="Arial Narrow" charset="0"/>
              </a:rPr>
              <a:t>OAs, officers </a:t>
            </a:r>
            <a:r>
              <a:rPr lang="en-US" dirty="0">
                <a:latin typeface="Arial Narrow" charset="0"/>
                <a:cs typeface="Arial Narrow" charset="0"/>
              </a:rPr>
              <a:t>of research</a:t>
            </a:r>
            <a:r>
              <a:rPr lang="en-US" dirty="0" smtClean="0">
                <a:latin typeface="Arial Narrow" charset="0"/>
                <a:cs typeface="Arial Narrow" charset="0"/>
              </a:rPr>
              <a:t>, </a:t>
            </a:r>
            <a:r>
              <a:rPr lang="en-US" dirty="0">
                <a:latin typeface="Arial Narrow" charset="0"/>
                <a:cs typeface="Arial Narrow" charset="0"/>
              </a:rPr>
              <a:t>classified staff, </a:t>
            </a:r>
            <a:r>
              <a:rPr lang="en-US" dirty="0" smtClean="0">
                <a:latin typeface="Arial Narrow" charset="0"/>
                <a:cs typeface="Arial Narrow" charset="0"/>
              </a:rPr>
              <a:t>students</a:t>
            </a:r>
            <a:r>
              <a:rPr lang="en-US" dirty="0">
                <a:latin typeface="Arial Narrow" charset="0"/>
                <a:cs typeface="Arial Narrow" charset="0"/>
              </a:rPr>
              <a:t>.</a:t>
            </a:r>
          </a:p>
        </p:txBody>
      </p:sp>
      <p:sp>
        <p:nvSpPr>
          <p:cNvPr id="14353" name="TextBox 15"/>
          <p:cNvSpPr txBox="1">
            <a:spLocks noChangeArrowheads="1"/>
          </p:cNvSpPr>
          <p:nvPr/>
        </p:nvSpPr>
        <p:spPr bwMode="auto">
          <a:xfrm>
            <a:off x="3810000" y="5105400"/>
            <a:ext cx="1752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Arial Narrow" charset="0"/>
              </a:rPr>
              <a:t>External Boards</a:t>
            </a:r>
          </a:p>
          <a:p>
            <a:pPr eaLnBrk="1" hangingPunct="1"/>
            <a:endParaRPr lang="en-US"/>
          </a:p>
        </p:txBody>
      </p:sp>
      <p:sp>
        <p:nvSpPr>
          <p:cNvPr id="14354" name="TextBox 16"/>
          <p:cNvSpPr txBox="1">
            <a:spLocks noChangeArrowheads="1"/>
          </p:cNvSpPr>
          <p:nvPr/>
        </p:nvSpPr>
        <p:spPr bwMode="auto">
          <a:xfrm>
            <a:off x="685800" y="5105400"/>
            <a:ext cx="2133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 Narrow" charset="0"/>
              </a:rPr>
              <a:t>Standing Committees</a:t>
            </a:r>
          </a:p>
          <a:p>
            <a:pPr eaLnBrk="1" hangingPunct="1"/>
            <a:endParaRPr lang="en-US" dirty="0"/>
          </a:p>
        </p:txBody>
      </p:sp>
      <p:sp>
        <p:nvSpPr>
          <p:cNvPr id="14355" name="TextBox 17"/>
          <p:cNvSpPr txBox="1">
            <a:spLocks noChangeArrowheads="1"/>
          </p:cNvSpPr>
          <p:nvPr/>
        </p:nvSpPr>
        <p:spPr bwMode="auto">
          <a:xfrm>
            <a:off x="6248400" y="5086350"/>
            <a:ext cx="23622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Arial Narrow" charset="0"/>
              </a:rPr>
              <a:t>Administrative </a:t>
            </a:r>
          </a:p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Arial Narrow" charset="0"/>
              </a:rPr>
              <a:t>Advisory Groups</a:t>
            </a:r>
          </a:p>
          <a:p>
            <a:pPr eaLnBrk="1" hangingPunct="1"/>
            <a:endParaRPr lang="en-US"/>
          </a:p>
        </p:txBody>
      </p:sp>
      <p:sp>
        <p:nvSpPr>
          <p:cNvPr id="14356" name="TextBox 18"/>
          <p:cNvSpPr txBox="1">
            <a:spLocks noChangeArrowheads="1"/>
          </p:cNvSpPr>
          <p:nvPr/>
        </p:nvSpPr>
        <p:spPr bwMode="auto">
          <a:xfrm>
            <a:off x="3276600" y="5483225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Arial Narrow" charset="0"/>
                <a:cs typeface="Arial Narrow" charset="0"/>
              </a:rPr>
              <a:t>Required </a:t>
            </a:r>
            <a:r>
              <a:rPr lang="en-US" dirty="0">
                <a:latin typeface="Arial Narrow" charset="0"/>
                <a:cs typeface="Arial Narrow" charset="0"/>
              </a:rPr>
              <a:t>by </a:t>
            </a:r>
            <a:r>
              <a:rPr lang="en-US" dirty="0" smtClean="0">
                <a:latin typeface="Arial Narrow" charset="0"/>
                <a:cs typeface="Arial Narrow" charset="0"/>
              </a:rPr>
              <a:t>OARs. Faculty </a:t>
            </a:r>
            <a:r>
              <a:rPr lang="en-US" dirty="0">
                <a:latin typeface="Arial Narrow" charset="0"/>
                <a:cs typeface="Arial Narrow" charset="0"/>
              </a:rPr>
              <a:t>Grievance Appeal Committee and the Promotion and Tenure Retention Appeal Committee.</a:t>
            </a:r>
          </a:p>
        </p:txBody>
      </p:sp>
      <p:sp>
        <p:nvSpPr>
          <p:cNvPr id="14357" name="TextBox 19"/>
          <p:cNvSpPr txBox="1">
            <a:spLocks noChangeArrowheads="1"/>
          </p:cNvSpPr>
          <p:nvPr/>
        </p:nvSpPr>
        <p:spPr bwMode="auto">
          <a:xfrm>
            <a:off x="6248400" y="5638800"/>
            <a:ext cx="24384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 Narrow" charset="0"/>
                <a:cs typeface="Arial Narrow" charset="0"/>
              </a:rPr>
              <a:t>These groups report to an administrator but partner with the UO Senate to define their charge and membership.</a:t>
            </a:r>
          </a:p>
        </p:txBody>
      </p:sp>
    </p:spTree>
    <p:extLst>
      <p:ext uri="{BB962C8B-B14F-4D97-AF65-F5344CB8AC3E}">
        <p14:creationId xmlns:p14="http://schemas.microsoft.com/office/powerpoint/2010/main" val="47866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UO Senate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Comprised of all constituents</a:t>
            </a:r>
          </a:p>
          <a:p>
            <a:pPr lvl="1"/>
            <a:r>
              <a:rPr lang="en-US" dirty="0" smtClean="0"/>
              <a:t>Officers of Administration – 3 seats</a:t>
            </a:r>
          </a:p>
          <a:p>
            <a:pPr lvl="1"/>
            <a:r>
              <a:rPr lang="en-US" dirty="0" smtClean="0"/>
              <a:t>Statutory faculty</a:t>
            </a:r>
          </a:p>
          <a:p>
            <a:pPr lvl="2"/>
            <a:r>
              <a:rPr lang="en-US" dirty="0" smtClean="0"/>
              <a:t>Tenure-related faculty and non-librarian career NTTF – 37 seats</a:t>
            </a:r>
          </a:p>
          <a:p>
            <a:pPr lvl="2"/>
            <a:r>
              <a:rPr lang="en-US" dirty="0" smtClean="0"/>
              <a:t>Librarians – 2 seats</a:t>
            </a:r>
          </a:p>
          <a:p>
            <a:pPr lvl="1"/>
            <a:r>
              <a:rPr lang="en-US" dirty="0" smtClean="0"/>
              <a:t>Career NTTF Officers of Research – 1 seat</a:t>
            </a:r>
          </a:p>
          <a:p>
            <a:pPr lvl="1"/>
            <a:r>
              <a:rPr lang="en-US" dirty="0" smtClean="0"/>
              <a:t>Classified staff – 3 seats</a:t>
            </a:r>
          </a:p>
          <a:p>
            <a:pPr lvl="1"/>
            <a:r>
              <a:rPr lang="en-US" dirty="0" smtClean="0"/>
              <a:t>Students – 5 seats</a:t>
            </a:r>
          </a:p>
          <a:p>
            <a:r>
              <a:rPr lang="en-US" dirty="0" smtClean="0"/>
              <a:t>Two-year terms for all but student senators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governance in the</a:t>
            </a:r>
            <a:br>
              <a:rPr lang="en-US" dirty="0" smtClean="0"/>
            </a:br>
            <a:r>
              <a:rPr lang="en-US" dirty="0" smtClean="0"/>
              <a:t>new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Faculty union</a:t>
            </a:r>
          </a:p>
          <a:p>
            <a:pPr lvl="1"/>
            <a:r>
              <a:rPr lang="en-US" dirty="0" smtClean="0"/>
              <a:t>Conditions of employment contained in CBA</a:t>
            </a:r>
          </a:p>
          <a:p>
            <a:pPr lvl="1"/>
            <a:r>
              <a:rPr lang="en-US" dirty="0" smtClean="0"/>
              <a:t>Shared governance role maintained for Senate</a:t>
            </a:r>
          </a:p>
          <a:p>
            <a:r>
              <a:rPr lang="en-US" dirty="0" smtClean="0"/>
              <a:t>UO Board of Trustees</a:t>
            </a:r>
          </a:p>
          <a:p>
            <a:pPr lvl="1"/>
            <a:r>
              <a:rPr lang="en-US" dirty="0" smtClean="0"/>
              <a:t>Faculty</a:t>
            </a:r>
            <a:r>
              <a:rPr lang="en-US" i="1" dirty="0" smtClean="0"/>
              <a:t>, non-faculty staff</a:t>
            </a:r>
            <a:r>
              <a:rPr lang="en-US" dirty="0" smtClean="0"/>
              <a:t>, and students have membership [as does President, as non-voting </a:t>
            </a:r>
            <a:r>
              <a:rPr lang="en-US" i="1" dirty="0" smtClean="0"/>
              <a:t>ex officio]</a:t>
            </a:r>
          </a:p>
          <a:p>
            <a:pPr lvl="2"/>
            <a:r>
              <a:rPr lang="en-US" dirty="0" smtClean="0"/>
              <a:t>Governor decides whether faculty and non-faculty staff member will having voting rights</a:t>
            </a:r>
          </a:p>
          <a:p>
            <a:pPr lvl="2"/>
            <a:r>
              <a:rPr lang="en-US" dirty="0" smtClean="0"/>
              <a:t>UO Senate consulted about faculty appointee </a:t>
            </a:r>
          </a:p>
          <a:p>
            <a:pPr lvl="2"/>
            <a:r>
              <a:rPr lang="en-US" dirty="0" smtClean="0"/>
              <a:t>Non-faculty staff appointee: Kurt </a:t>
            </a:r>
            <a:r>
              <a:rPr lang="en-US" dirty="0" err="1" smtClean="0"/>
              <a:t>Willcox</a:t>
            </a:r>
            <a:r>
              <a:rPr lang="en-US" dirty="0" smtClean="0"/>
              <a:t> [classified]</a:t>
            </a:r>
          </a:p>
          <a:p>
            <a:pPr lvl="1"/>
            <a:r>
              <a:rPr lang="en-US" dirty="0" smtClean="0"/>
              <a:t>Relationship with shared governance structures are unknown – this year details will be worked out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opportunities for OAs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Senate [3 seats]</a:t>
            </a:r>
          </a:p>
          <a:p>
            <a:r>
              <a:rPr lang="en-US" dirty="0" smtClean="0"/>
              <a:t>Standing committees and administrative advisory groups</a:t>
            </a:r>
          </a:p>
          <a:p>
            <a:pPr lvl="1"/>
            <a:r>
              <a:rPr lang="en-US" dirty="0" smtClean="0"/>
              <a:t>Example of Environmental </a:t>
            </a:r>
            <a:r>
              <a:rPr lang="en-US" dirty="0"/>
              <a:t>Issues </a:t>
            </a:r>
            <a:r>
              <a:rPr lang="en-US" dirty="0" smtClean="0"/>
              <a:t>Committee: </a:t>
            </a:r>
            <a:r>
              <a:rPr lang="en-US" dirty="0"/>
              <a:t>3 - 5 faculty; 3 </a:t>
            </a:r>
            <a:r>
              <a:rPr lang="en-US" dirty="0" smtClean="0"/>
              <a:t>students; </a:t>
            </a:r>
            <a:r>
              <a:rPr lang="en-US" dirty="0"/>
              <a:t>2 Officers of Administration; and 2 Classified Staff members. </a:t>
            </a:r>
            <a:r>
              <a:rPr lang="en-US" dirty="0" smtClean="0"/>
              <a:t>Also ex </a:t>
            </a:r>
            <a:r>
              <a:rPr lang="en-US" dirty="0" err="1" smtClean="0"/>
              <a:t>officios</a:t>
            </a:r>
            <a:r>
              <a:rPr lang="en-US" dirty="0" smtClean="0"/>
              <a:t>: Director </a:t>
            </a:r>
            <a:r>
              <a:rPr lang="en-US" dirty="0"/>
              <a:t>of the Office of Sustainability, Associate Director of the Office of Environmental Health and Safety, Associate Vice President for Campus Planning and Real </a:t>
            </a:r>
            <a:r>
              <a:rPr lang="en-US" dirty="0" smtClean="0"/>
              <a:t>Estate, </a:t>
            </a:r>
            <a:r>
              <a:rPr lang="en-US" dirty="0"/>
              <a:t>and ASUO Student Sustainability </a:t>
            </a:r>
            <a:r>
              <a:rPr lang="en-US" dirty="0" smtClean="0"/>
              <a:t>Coordinator.</a:t>
            </a:r>
            <a:endParaRPr lang="en-US" dirty="0"/>
          </a:p>
          <a:p>
            <a:r>
              <a:rPr lang="en-US" dirty="0" smtClean="0"/>
              <a:t>Ad hoc committees</a:t>
            </a:r>
          </a:p>
          <a:p>
            <a:pPr lvl="1"/>
            <a:r>
              <a:rPr lang="en-US" dirty="0" smtClean="0"/>
              <a:t>Example of Respectful Workplace Committee and creation of </a:t>
            </a:r>
            <a:r>
              <a:rPr lang="en-US" dirty="0" err="1" smtClean="0"/>
              <a:t>Ombuds</a:t>
            </a:r>
            <a:r>
              <a:rPr lang="en-US" dirty="0" smtClean="0"/>
              <a:t> position</a:t>
            </a:r>
          </a:p>
          <a:p>
            <a:r>
              <a:rPr lang="en-US" dirty="0" smtClean="0"/>
              <a:t>Communication needed</a:t>
            </a:r>
          </a:p>
          <a:p>
            <a:pPr lvl="1"/>
            <a:r>
              <a:rPr lang="en-US" dirty="0" smtClean="0"/>
              <a:t>To supervisors, about importance of OA participation in shared governance</a:t>
            </a:r>
          </a:p>
          <a:p>
            <a:pPr lvl="1"/>
            <a:r>
              <a:rPr lang="en-US" dirty="0" smtClean="0"/>
              <a:t>To OAs, about available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60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414</Words>
  <Application>Microsoft Macintosh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Shared Governance</vt:lpstr>
      <vt:lpstr>Roadmap</vt:lpstr>
      <vt:lpstr>Shared governance generally</vt:lpstr>
      <vt:lpstr>University of Oregon Shared Governance</vt:lpstr>
      <vt:lpstr>UO Senate</vt:lpstr>
      <vt:lpstr>Shared governance in the new environment</vt:lpstr>
      <vt:lpstr>Service opportunities for OAs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Governance</dc:title>
  <dc:creator>Margie Paris</dc:creator>
  <cp:lastModifiedBy>Margie Paris</cp:lastModifiedBy>
  <cp:revision>29</cp:revision>
  <dcterms:created xsi:type="dcterms:W3CDTF">2013-09-18T16:11:18Z</dcterms:created>
  <dcterms:modified xsi:type="dcterms:W3CDTF">2013-10-11T14:53:46Z</dcterms:modified>
</cp:coreProperties>
</file>